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4" r:id="rId4"/>
    <p:sldId id="285" r:id="rId5"/>
    <p:sldId id="300" r:id="rId6"/>
    <p:sldId id="298" r:id="rId7"/>
    <p:sldId id="289" r:id="rId8"/>
    <p:sldId id="299" r:id="rId9"/>
    <p:sldId id="294" r:id="rId10"/>
    <p:sldId id="302" r:id="rId11"/>
    <p:sldId id="297" r:id="rId12"/>
    <p:sldId id="291" r:id="rId13"/>
    <p:sldId id="293" r:id="rId14"/>
    <p:sldId id="303" r:id="rId15"/>
    <p:sldId id="304" r:id="rId16"/>
    <p:sldId id="296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C11223-FD6C-1BD1-64EF-5F2C2AD956D6}" name="Amanda Ford" initials="AF" userId="S::amanda.ford@usp.ac.fj::b58b2d92-8c86-4b93-b70d-c03ab7c7d08b" providerId="AD"/>
  <p188:author id="{42ED553F-ED6E-3F29-68EA-FD0876814E48}" name="Engelsma, Sophie" initials="SE" userId="S::sophie.engelsma@wur.nl::5f85e4fb-5cdc-4007-8a80-a8dd2c63b20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ijn, Joost de" initials="JB" lastIdx="1" clrIdx="0">
    <p:extLst>
      <p:ext uri="{19B8F6BF-5375-455C-9EA6-DF929625EA0E}">
        <p15:presenceInfo xmlns:p15="http://schemas.microsoft.com/office/powerpoint/2012/main" userId="S::joost.debruijn@wur.nl::50928382-38a8-4e39-beb3-d184ab8b95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1C6"/>
    <a:srgbClr val="FBCDC6"/>
    <a:srgbClr val="D6E9C3"/>
    <a:srgbClr val="E9F4DB"/>
    <a:srgbClr val="FDF0DD"/>
    <a:srgbClr val="FDE3DD"/>
    <a:srgbClr val="CCAC3D"/>
    <a:srgbClr val="388FE0"/>
    <a:srgbClr val="215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485" autoAdjust="0"/>
  </p:normalViewPr>
  <p:slideViewPr>
    <p:cSldViewPr snapToGrid="0">
      <p:cViewPr varScale="1">
        <p:scale>
          <a:sx n="84" d="100"/>
          <a:sy n="84" d="100"/>
        </p:scale>
        <p:origin x="96" y="13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FD605-8FDC-4EB8-B8F7-55278BE94A44}" type="datetimeFigureOut">
              <a:rPr lang="en-NL" smtClean="0"/>
              <a:t>03/20/2025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DBD8A-9354-4B6B-A4EA-5F32779198F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5525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Maps</a:t>
            </a:r>
            <a:r>
              <a:rPr lang="nl-NL" dirty="0"/>
              <a:t> vervangen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BD8A-9354-4B6B-A4EA-5F32779198F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9134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626BD-B3D3-4420-77D7-545E8D3C2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A200C-F9A7-8C9C-8125-95451171C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3B909B-BFBE-15A7-A5C2-1C9ED394A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here, minder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alleen</a:t>
            </a:r>
            <a:r>
              <a:rPr lang="en-GB" dirty="0"/>
              <a:t> de core message er op.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CCD25-A8D3-7C1C-BF8B-0FE3F653F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BD8A-9354-4B6B-A4EA-5F32779198F9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5325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50079-DF75-F38B-E874-2C0C8B6E2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D004C-B37D-790B-B2C5-0977C9727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33DADD-1AC5-9B7F-7CDF-56D400B1C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here, minder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alleen</a:t>
            </a:r>
            <a:r>
              <a:rPr lang="en-GB" dirty="0"/>
              <a:t> de core message er op.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23BB1-39AA-41BF-4564-2D092EB312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BD8A-9354-4B6B-A4EA-5F32779198F9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409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Uitleggen dat er al veel onderzoek is gedaan naar van alles, maar dat er </a:t>
            </a:r>
            <a:r>
              <a:rPr lang="nl-NL" dirty="0" err="1"/>
              <a:t>nig</a:t>
            </a:r>
            <a:r>
              <a:rPr lang="nl-NL" dirty="0"/>
              <a:t> niet veel onderzoek is gedaan naar de PF en de HP</a:t>
            </a:r>
          </a:p>
          <a:p>
            <a:endParaRPr lang="nl-NL" dirty="0"/>
          </a:p>
          <a:p>
            <a:r>
              <a:rPr lang="nl-NL" dirty="0"/>
              <a:t>Duidelijker zijn welke punten ik wil maken. Ik was nu een beetje warrig in de boodschap die ik wilde overbrengen.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BD8A-9354-4B6B-A4EA-5F32779198F9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712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Lands vlaggen toevoegen</a:t>
            </a:r>
          </a:p>
          <a:p>
            <a:r>
              <a:rPr lang="nl-NL" dirty="0" err="1"/>
              <a:t>Deployments</a:t>
            </a:r>
            <a:r>
              <a:rPr lang="nl-NL" dirty="0"/>
              <a:t> over tijd</a:t>
            </a:r>
          </a:p>
          <a:p>
            <a:endParaRPr lang="nl-NL" dirty="0"/>
          </a:p>
          <a:p>
            <a:r>
              <a:rPr lang="nl-NL" dirty="0"/>
              <a:t>Hier ging ik een beetje de mist in met de namen van de </a:t>
            </a:r>
            <a:r>
              <a:rPr lang="nl-NL" dirty="0" err="1"/>
              <a:t>deployments</a:t>
            </a:r>
            <a:r>
              <a:rPr lang="nl-NL" dirty="0"/>
              <a:t>, Kan gewoon zeggen we hebben dingen in OWF en in </a:t>
            </a:r>
            <a:r>
              <a:rPr lang="nl-NL" dirty="0" err="1"/>
              <a:t>controls</a:t>
            </a:r>
            <a:r>
              <a:rPr lang="nl-NL" dirty="0"/>
              <a:t> gezet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BD8A-9354-4B6B-A4EA-5F32779198F9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622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Snel noemen dat we op 2 </a:t>
            </a:r>
            <a:r>
              <a:rPr lang="nl-NL" dirty="0" err="1"/>
              <a:t>frq</a:t>
            </a:r>
            <a:r>
              <a:rPr lang="nl-NL" dirty="0"/>
              <a:t> hebben gemeten of 2 </a:t>
            </a:r>
            <a:r>
              <a:rPr lang="nl-NL" dirty="0" err="1"/>
              <a:t>sldes</a:t>
            </a:r>
            <a:r>
              <a:rPr lang="nl-NL" dirty="0"/>
              <a:t> later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BD8A-9354-4B6B-A4EA-5F32779198F9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11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Plot aanpassen</a:t>
            </a:r>
          </a:p>
          <a:p>
            <a:endParaRPr lang="nl-NL" dirty="0"/>
          </a:p>
          <a:p>
            <a:r>
              <a:rPr lang="nl-NL" dirty="0"/>
              <a:t>Beter uitleggen dat het hier gaat om veel betere data die wij hebben. Wij hebben alleen maar de hoeveelheid minuten in een uur aanwezigheid. En daarvan hebben we zelfde </a:t>
            </a:r>
            <a:r>
              <a:rPr lang="nl-NL" dirty="0" err="1"/>
              <a:t>presence</a:t>
            </a:r>
            <a:r>
              <a:rPr lang="nl-NL" dirty="0"/>
              <a:t> of absent per uur genomen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BD8A-9354-4B6B-A4EA-5F32779198F9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1278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Meer uitleggen hoe de data is opgebouwd. Dus we hebben een data punt per 5 minuten voor echosounder en we hebben 1 </a:t>
            </a:r>
            <a:r>
              <a:rPr lang="nl-NL" dirty="0" err="1"/>
              <a:t>presence</a:t>
            </a:r>
            <a:r>
              <a:rPr lang="nl-NL" dirty="0"/>
              <a:t> of absence voor C-POD</a:t>
            </a:r>
          </a:p>
          <a:p>
            <a:endParaRPr lang="nl-NL" dirty="0"/>
          </a:p>
          <a:p>
            <a:pPr marL="0" indent="0">
              <a:buNone/>
            </a:pPr>
            <a:r>
              <a:rPr lang="en-GB" noProof="0" dirty="0"/>
              <a:t>Further exploring the data</a:t>
            </a:r>
          </a:p>
          <a:p>
            <a:pPr lvl="1"/>
            <a:r>
              <a:rPr lang="en-GB" noProof="0" dirty="0"/>
              <a:t>On OWF vs shipwreck</a:t>
            </a:r>
          </a:p>
          <a:p>
            <a:pPr lvl="1"/>
            <a:r>
              <a:rPr lang="en-GB" noProof="0" dirty="0"/>
              <a:t>On Season patterns</a:t>
            </a:r>
          </a:p>
          <a:p>
            <a:pPr lvl="1"/>
            <a:r>
              <a:rPr lang="en-GB" noProof="0" dirty="0"/>
              <a:t>For Diurnal patterns</a:t>
            </a:r>
          </a:p>
          <a:p>
            <a:pPr lvl="1"/>
            <a:r>
              <a:rPr lang="en-GB" noProof="0" dirty="0"/>
              <a:t>For interactions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BD8A-9354-4B6B-A4EA-5F32779198F9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0494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Legenda voor de kleuren</a:t>
            </a:r>
          </a:p>
          <a:p>
            <a:r>
              <a:rPr lang="nl-NL" dirty="0"/>
              <a:t>Een plot per keer laten zien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BD8A-9354-4B6B-A4EA-5F32779198F9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332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Legenda </a:t>
            </a:r>
            <a:r>
              <a:rPr lang="nl-NL" dirty="0" err="1"/>
              <a:t>sesoenen</a:t>
            </a:r>
            <a:r>
              <a:rPr lang="nl-NL" dirty="0"/>
              <a:t> </a:t>
            </a:r>
          </a:p>
          <a:p>
            <a:r>
              <a:rPr lang="nl-NL" dirty="0"/>
              <a:t>EN een voor een laten zien</a:t>
            </a:r>
          </a:p>
          <a:p>
            <a:r>
              <a:rPr lang="nl-NL" dirty="0"/>
              <a:t>Potentieel </a:t>
            </a:r>
            <a:r>
              <a:rPr lang="nl-NL" dirty="0" err="1"/>
              <a:t>interaties</a:t>
            </a:r>
            <a:r>
              <a:rPr lang="nl-NL" dirty="0"/>
              <a:t> van locaties en de </a:t>
            </a:r>
            <a:r>
              <a:rPr lang="nl-NL" dirty="0" err="1"/>
              <a:t>pairings</a:t>
            </a:r>
            <a:r>
              <a:rPr lang="nl-NL" dirty="0"/>
              <a:t> waren niet ontworpen om dit te </a:t>
            </a:r>
            <a:r>
              <a:rPr lang="nl-NL" dirty="0" err="1"/>
              <a:t>onderzoeke</a:t>
            </a:r>
            <a:endParaRPr lang="nl-NL" dirty="0"/>
          </a:p>
          <a:p>
            <a:r>
              <a:rPr lang="nl-NL" dirty="0"/>
              <a:t>Maar toch is het sterk, want we zien een zelfde patroon als eerder in de literatuur beschreven zelfs ondanks de gaten in de data</a:t>
            </a:r>
          </a:p>
          <a:p>
            <a:endParaRPr lang="nl-NL" dirty="0"/>
          </a:p>
          <a:p>
            <a:r>
              <a:rPr lang="nl-NL" dirty="0"/>
              <a:t>Ik zou meer over de figuren moeten uitleggen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BD8A-9354-4B6B-A4EA-5F32779198F9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1500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Positive</a:t>
            </a:r>
            <a:r>
              <a:rPr lang="nl-NL" dirty="0"/>
              <a:t> </a:t>
            </a:r>
            <a:r>
              <a:rPr lang="nl-NL" dirty="0" err="1"/>
              <a:t>corolation</a:t>
            </a:r>
            <a:endParaRPr lang="nl-NL" dirty="0"/>
          </a:p>
          <a:p>
            <a:r>
              <a:rPr lang="nl-NL" dirty="0"/>
              <a:t>Legenda n = 13 </a:t>
            </a:r>
            <a:r>
              <a:rPr lang="nl-NL" dirty="0" err="1"/>
              <a:t>deployments</a:t>
            </a:r>
            <a:r>
              <a:rPr lang="nl-NL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BD8A-9354-4B6B-A4EA-5F32779198F9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2532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6549-9D41-EC97-396C-87611A985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F9C8E-4F8B-7C98-8682-FBEA8D440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30709-765B-8399-5F29-767FA231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0F1F5-4133-4FFA-953C-F02143267EF3}" type="datetime8">
              <a:rPr lang="en-NL" smtClean="0"/>
              <a:t>03/20/2025 10:17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3E7F-6EE8-E304-1603-F851D648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05054-43C4-6C0F-02AA-70F71BA5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392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7AA9-0767-64C6-0A73-2FAB371D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35A6C-B0F3-A3FF-A281-2D6C1B8E3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2ED05-2AFF-D5F7-CE11-5B4285D83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5957D-9F23-5AB7-7401-A7E4BF3B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968-4DFD-4D1E-A4DA-230E44A5F483}" type="datetime8">
              <a:rPr lang="en-NL" smtClean="0"/>
              <a:t>03/20/2025 10:17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DF7BA-E420-AF4D-415F-711B6B61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79625-DE63-71AC-DAF2-D0B7318B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5137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9667-4E51-202F-A748-82803A51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4C21C6-85EA-500C-D797-6A3DD3EC24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94E45-10A8-CEBE-61C8-1EE8F05D8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30665-DB0E-296D-DEAC-FF9AD7B4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4660-8775-4FAC-9E82-283B63B005C2}" type="datetime8">
              <a:rPr lang="en-NL" smtClean="0"/>
              <a:t>03/20/2025 10:17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3B641-4F22-26F6-4FC6-BAE39840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92831-ECA5-BA76-7AC4-620A4747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8363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8A47-EE31-9025-9028-2B7DE5C0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744A3-863F-6C69-CAA8-08D3181E1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304BB-F9B8-DDFD-EE60-0CE233E7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31AA1-BB9F-4D67-91C9-F309CFE057CE}" type="datetime8">
              <a:rPr lang="en-NL" smtClean="0"/>
              <a:t>03/20/2025 10:17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235F0-4E36-90BD-C9A2-9BEA9B2D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816CF-20A9-26FC-9850-E5CF4F73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3359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A812F-8C56-BFF2-3E24-9709C64DD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54AE1-0EEE-AA62-609C-8C5807AC6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FA871-E11E-4E97-04BA-D6DE31CE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0CFD0-0650-4926-A8AF-907BA75E86DE}" type="datetime8">
              <a:rPr lang="en-NL" smtClean="0"/>
              <a:t>03/20/2025 10:17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1573E-97CE-1BBF-7D15-B66F3B66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6CA6-3981-DE62-3A8B-F2FAD68B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2418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64E839-D431-ED7D-B966-B5A241A32620}"/>
              </a:ext>
            </a:extLst>
          </p:cNvPr>
          <p:cNvSpPr/>
          <p:nvPr userDrawn="1"/>
        </p:nvSpPr>
        <p:spPr>
          <a:xfrm>
            <a:off x="0" y="0"/>
            <a:ext cx="12192000" cy="100929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E8EC6-F760-F9B7-82DF-3E97E1CF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87" y="136526"/>
            <a:ext cx="10515600" cy="872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71F1-E740-4E9D-D924-D1F1C2E68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EA7A5-2C3F-A451-5D9A-FEDD25B6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7773" y="6492875"/>
            <a:ext cx="2743200" cy="365125"/>
          </a:xfrm>
        </p:spPr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6CCD2A-80F8-CB57-8FA1-4A0710A09F1B}"/>
              </a:ext>
            </a:extLst>
          </p:cNvPr>
          <p:cNvGrpSpPr/>
          <p:nvPr userDrawn="1"/>
        </p:nvGrpSpPr>
        <p:grpSpPr>
          <a:xfrm>
            <a:off x="9212453" y="114842"/>
            <a:ext cx="2693797" cy="760588"/>
            <a:chOff x="7336028" y="2814481"/>
            <a:chExt cx="3285880" cy="927761"/>
          </a:xfrm>
        </p:grpSpPr>
        <p:pic>
          <p:nvPicPr>
            <p:cNvPr id="4" name="Afbeelding 8" descr="Afbeelding met logo&#10;&#10;Automatisch gegenereerde beschrijving">
              <a:extLst>
                <a:ext uri="{FF2B5EF4-FFF2-40B4-BE49-F238E27FC236}">
                  <a16:creationId xmlns:a16="http://schemas.microsoft.com/office/drawing/2014/main" id="{4C5F67FF-A79B-F85D-1275-596D563F8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809" y="2916680"/>
              <a:ext cx="1136099" cy="7233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FD1143-DF81-C483-9EB8-C4390F5A2D0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127"/>
            <a:stretch/>
          </p:blipFill>
          <p:spPr bwMode="auto">
            <a:xfrm>
              <a:off x="7336028" y="2814481"/>
              <a:ext cx="857572" cy="927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Wageningen University - Swaptop">
              <a:extLst>
                <a:ext uri="{FF2B5EF4-FFF2-40B4-BE49-F238E27FC236}">
                  <a16:creationId xmlns:a16="http://schemas.microsoft.com/office/drawing/2014/main" id="{9E3D5508-9EF0-FA7C-AA9B-8FE357ED6A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01" r="70945" b="27258"/>
            <a:stretch/>
          </p:blipFill>
          <p:spPr bwMode="auto">
            <a:xfrm>
              <a:off x="8289069" y="2816496"/>
              <a:ext cx="1101271" cy="923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986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8EC6-F760-F9B7-82DF-3E97E1CF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87" y="136526"/>
            <a:ext cx="10515600" cy="872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71F1-E740-4E9D-D924-D1F1C2E68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EA7A5-2C3F-A451-5D9A-FEDD25B6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7773" y="6492875"/>
            <a:ext cx="2743200" cy="365125"/>
          </a:xfrm>
        </p:spPr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41945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C33286-1611-D5CF-A272-F536EF7FEFB5}"/>
              </a:ext>
            </a:extLst>
          </p:cNvPr>
          <p:cNvSpPr/>
          <p:nvPr userDrawn="1"/>
        </p:nvSpPr>
        <p:spPr>
          <a:xfrm>
            <a:off x="0" y="6288657"/>
            <a:ext cx="12192000" cy="5693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4E839-D431-ED7D-B966-B5A241A32620}"/>
              </a:ext>
            </a:extLst>
          </p:cNvPr>
          <p:cNvSpPr/>
          <p:nvPr userDrawn="1"/>
        </p:nvSpPr>
        <p:spPr>
          <a:xfrm>
            <a:off x="0" y="0"/>
            <a:ext cx="12192000" cy="100929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E8EC6-F760-F9B7-82DF-3E97E1CF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87" y="136526"/>
            <a:ext cx="10515600" cy="872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71F1-E740-4E9D-D924-D1F1C2E68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EA7A5-2C3F-A451-5D9A-FEDD25B6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7773" y="6492875"/>
            <a:ext cx="2743200" cy="365125"/>
          </a:xfrm>
        </p:spPr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 dirty="0"/>
          </a:p>
        </p:txBody>
      </p:sp>
      <p:pic>
        <p:nvPicPr>
          <p:cNvPr id="8" name="Picture 2" descr="Wageningen University - Swaptop">
            <a:extLst>
              <a:ext uri="{FF2B5EF4-FFF2-40B4-BE49-F238E27FC236}">
                <a16:creationId xmlns:a16="http://schemas.microsoft.com/office/drawing/2014/main" id="{8AC4D5D1-1F56-863F-6476-CB4EF54DE2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373" y="-104539"/>
            <a:ext cx="1509623" cy="75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7E223E2-20B8-DA47-53AF-F7097E17B9B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0" y="6288656"/>
            <a:ext cx="4616570" cy="871643"/>
          </a:xfrm>
        </p:spPr>
        <p:txBody>
          <a:bodyPr>
            <a:noAutofit/>
          </a:bodyPr>
          <a:lstStyle>
            <a:lvl1pPr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B4D137-AA02-661C-3212-FF52E16CE86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71203" y="6288656"/>
            <a:ext cx="4616570" cy="871643"/>
          </a:xfrm>
        </p:spPr>
        <p:txBody>
          <a:bodyPr>
            <a:noAutofit/>
          </a:bodyPr>
          <a:lstStyle>
            <a:lvl1pPr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266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2888-CD3E-85E8-EB21-27151529C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1D2C-BB2E-98C2-2367-D9F2F0B67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D65C5-0734-8DF0-D33D-4A7911C34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3A509-CFE6-4E91-80C3-5A89EB3E09E1}" type="datetime8">
              <a:rPr lang="en-NL" smtClean="0"/>
              <a:t>03/20/2025 10:17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61920-337E-5F22-05EE-7586AB951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5C631-9C37-3B07-B4C0-07B4AABC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846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54E9-C250-9853-4377-6A6657C3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43CC-5B51-6859-8367-156D4F950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3D409-3C56-DB97-2398-2EDF5378E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2697-783F-EC70-A834-6BC60784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98E5C-9994-4111-AE94-14DE5FB34F81}" type="datetime8">
              <a:rPr lang="en-NL" smtClean="0"/>
              <a:t>03/20/2025 10:17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4A6D4-8DAC-BAC4-9BEB-1D339B90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61669-EB6D-AC13-6268-796394F6D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682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4C27-B1C6-2E39-D5FF-F93D91E4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4483F-ACC6-5727-BF4B-35BB147D2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B1B2D-F46F-3608-8CF0-A78B46D3E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45D812-04C9-DD86-63C3-75BB35357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EC293-7C0A-ADC8-0C21-F71DE487B3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BA85F-124F-61E2-4749-73BC9156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3F5A-8EE5-4B4A-8987-127908CF33CE}" type="datetime8">
              <a:rPr lang="en-NL" smtClean="0"/>
              <a:t>03/20/2025 10:17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4611A-10FA-0D2B-FE2B-B70E6256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71D82F-2524-0BF2-799D-0FD1D886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038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1FA4-4477-7B01-D0B0-739F8FC3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976AF-DB79-C8AB-B1B2-AE86B9119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3F0D-4144-4B07-9A3A-1AF3A7CAC0A9}" type="datetime8">
              <a:rPr lang="en-NL" smtClean="0"/>
              <a:t>03/20/2025 10:17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37FF5-9FAF-5693-6267-160D82C4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B527A-BCBD-A4E5-3DA0-782DC8F5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5573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A2AF8-3C69-FD9A-CDD5-06F17F93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E5EA-B8A1-48AE-A29C-F7E49C94ACDE}" type="datetime8">
              <a:rPr lang="en-NL" smtClean="0"/>
              <a:t>03/20/2025 10:17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3563D-87D3-5AC7-9154-A527B332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D08FD-C086-39B5-9E09-2998E476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987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C38796-393E-11F7-9EAA-66D46FF4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33151-8DFE-CACD-1F98-1C8B96F5F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61923-7680-9E34-F44B-1D5DDA494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9527A1-367B-4317-8668-B6D1FBD29761}" type="datetime8">
              <a:rPr lang="en-NL" smtClean="0"/>
              <a:t>03/20/2025 10:17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45554-5AC1-ACA9-9A93-5BD8D2122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68B13-0808-B607-4CF1-19CCB8BE4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0CDEEB-BBA8-4BBD-A32F-6D07D7D0350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785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3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44.png"/><Relationship Id="rId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42.png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9.png"/><Relationship Id="rId18" Type="http://schemas.openxmlformats.org/officeDocument/2006/relationships/image" Target="../media/image61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0.png"/><Relationship Id="rId2" Type="http://schemas.openxmlformats.org/officeDocument/2006/relationships/image" Target="../media/image48.emf"/><Relationship Id="rId16" Type="http://schemas.openxmlformats.org/officeDocument/2006/relationships/image" Target="../media/image5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gif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2.png"/><Relationship Id="rId10" Type="http://schemas.openxmlformats.org/officeDocument/2006/relationships/image" Target="../media/image56.png"/><Relationship Id="rId19" Type="http://schemas.openxmlformats.org/officeDocument/2006/relationships/image" Target="../media/image62.jpeg"/><Relationship Id="rId4" Type="http://schemas.openxmlformats.org/officeDocument/2006/relationships/image" Target="../media/image50.jpeg"/><Relationship Id="rId9" Type="http://schemas.openxmlformats.org/officeDocument/2006/relationships/image" Target="../media/image55.png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6">
            <a:extLst>
              <a:ext uri="{FF2B5EF4-FFF2-40B4-BE49-F238E27FC236}">
                <a16:creationId xmlns:a16="http://schemas.microsoft.com/office/drawing/2014/main" id="{E2C362AB-B1CB-DE8F-9DD8-3C3A73536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" b="15020"/>
          <a:stretch/>
        </p:blipFill>
        <p:spPr>
          <a:xfrm>
            <a:off x="0" y="-32646"/>
            <a:ext cx="12192000" cy="6890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0DD26-644A-B783-CEAC-57F569C6A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134" y="86322"/>
            <a:ext cx="9561835" cy="1905000"/>
          </a:xfrm>
        </p:spPr>
        <p:txBody>
          <a:bodyPr>
            <a:noAutofit/>
          </a:bodyPr>
          <a:lstStyle/>
          <a:p>
            <a:pPr algn="l"/>
            <a:r>
              <a:rPr lang="en-GB" sz="4000" noProof="0" dirty="0">
                <a:solidFill>
                  <a:schemeClr val="bg1"/>
                </a:solidFill>
                <a:latin typeface="Impact" panose="020B0806030902050204" pitchFamily="34" charset="0"/>
              </a:rPr>
              <a:t>Pelagic fishes and harbour porpoises </a:t>
            </a:r>
            <a:br>
              <a:rPr lang="en-GB" sz="4000" noProof="0" dirty="0">
                <a:solidFill>
                  <a:schemeClr val="bg1"/>
                </a:solidFill>
                <a:latin typeface="Impact" panose="020B0806030902050204" pitchFamily="34" charset="0"/>
              </a:rPr>
            </a:br>
            <a:r>
              <a:rPr lang="en-GB" sz="4000" noProof="0" dirty="0">
                <a:solidFill>
                  <a:schemeClr val="bg1"/>
                </a:solidFill>
                <a:latin typeface="Impact" panose="020B0806030902050204" pitchFamily="34" charset="0"/>
              </a:rPr>
              <a:t>in operational offshore windfarms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3986D-792A-2CF9-CFDB-712DB8851A96}"/>
              </a:ext>
            </a:extLst>
          </p:cNvPr>
          <p:cNvSpPr/>
          <p:nvPr/>
        </p:nvSpPr>
        <p:spPr>
          <a:xfrm>
            <a:off x="-969818" y="2543684"/>
            <a:ext cx="5615709" cy="3478544"/>
          </a:xfrm>
          <a:prstGeom prst="roundRect">
            <a:avLst/>
          </a:prstGeom>
          <a:solidFill>
            <a:srgbClr val="215F9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5844B-A5C9-C77B-49C9-9FE09E5B7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16" y="2847795"/>
            <a:ext cx="4189101" cy="2870323"/>
          </a:xfrm>
        </p:spPr>
        <p:txBody>
          <a:bodyPr>
            <a:noAutofit/>
          </a:bodyPr>
          <a:lstStyle/>
          <a:p>
            <a:pPr algn="l"/>
            <a:r>
              <a:rPr lang="en-GB" noProof="0" dirty="0">
                <a:solidFill>
                  <a:schemeClr val="bg1"/>
                </a:solidFill>
                <a:latin typeface="Impact" panose="020B0806030902050204" pitchFamily="34" charset="0"/>
              </a:rPr>
              <a:t>Master Internship Presentation</a:t>
            </a:r>
          </a:p>
          <a:p>
            <a:pPr algn="l"/>
            <a:r>
              <a:rPr lang="en-GB" sz="2200" noProof="0" dirty="0">
                <a:solidFill>
                  <a:schemeClr val="bg1"/>
                </a:solidFill>
                <a:latin typeface="Impact" panose="020B0806030902050204" pitchFamily="34" charset="0"/>
              </a:rPr>
              <a:t>Joost de Bruijn</a:t>
            </a:r>
          </a:p>
          <a:p>
            <a:pPr algn="l"/>
            <a:endParaRPr lang="en-GB" sz="500" noProof="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algn="l"/>
            <a:r>
              <a:rPr lang="en-GB" sz="2000" kern="0" noProof="0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Supervisors: </a:t>
            </a:r>
          </a:p>
          <a:p>
            <a:pPr algn="l"/>
            <a:r>
              <a:rPr lang="en-GB" sz="2000" kern="0" noProof="0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Jeroen Hubert &amp; </a:t>
            </a:r>
          </a:p>
          <a:p>
            <a:pPr algn="l"/>
            <a:r>
              <a:rPr lang="en-GB" sz="2000" kern="0" noProof="0" dirty="0">
                <a:solidFill>
                  <a:schemeClr val="bg1"/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Hans </a:t>
            </a:r>
            <a:r>
              <a:rPr lang="en-GB" sz="2000" kern="0" noProof="0" dirty="0" err="1">
                <a:solidFill>
                  <a:schemeClr val="bg1"/>
                </a:solidFill>
                <a:effectLst/>
                <a:latin typeface="Impact" panose="020B0806030902050204" pitchFamily="34" charset="0"/>
                <a:ea typeface="Times New Roman" panose="02020603050405020304" pitchFamily="18" charset="0"/>
              </a:rPr>
              <a:t>Slabbekoorn</a:t>
            </a:r>
            <a:endParaRPr lang="en-GB" sz="2000" noProof="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algn="l"/>
            <a:endParaRPr lang="en-GB" sz="500" noProof="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Impact" panose="020B0806030902050204" pitchFamily="34" charset="0"/>
              </a:rPr>
              <a:t>March</a:t>
            </a:r>
            <a:r>
              <a:rPr lang="en-GB" sz="2000" noProof="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Impact" panose="020B0806030902050204" pitchFamily="34" charset="0"/>
              </a:rPr>
              <a:t>20</a:t>
            </a:r>
            <a:r>
              <a:rPr lang="en-GB" sz="2000" baseline="30000" noProof="0" dirty="0" err="1">
                <a:solidFill>
                  <a:schemeClr val="bg1"/>
                </a:solidFill>
                <a:latin typeface="Impact" panose="020B0806030902050204" pitchFamily="34" charset="0"/>
              </a:rPr>
              <a:t>th</a:t>
            </a:r>
            <a:r>
              <a:rPr lang="en-GB" sz="2000" noProof="0" dirty="0">
                <a:solidFill>
                  <a:schemeClr val="bg1"/>
                </a:solidFill>
                <a:latin typeface="Impact" panose="020B0806030902050204" pitchFamily="34" charset="0"/>
              </a:rPr>
              <a:t>, 2025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26969B-594E-01A0-0474-66008F214257}"/>
              </a:ext>
            </a:extLst>
          </p:cNvPr>
          <p:cNvGrpSpPr/>
          <p:nvPr/>
        </p:nvGrpSpPr>
        <p:grpSpPr>
          <a:xfrm>
            <a:off x="9542116" y="822825"/>
            <a:ext cx="2432574" cy="2069354"/>
            <a:chOff x="9965513" y="2522323"/>
            <a:chExt cx="1889771" cy="1607599"/>
          </a:xfrm>
        </p:grpSpPr>
        <p:pic>
          <p:nvPicPr>
            <p:cNvPr id="2050" name="Picture 2" descr="Wageningen University - Swaptop">
              <a:extLst>
                <a:ext uri="{FF2B5EF4-FFF2-40B4-BE49-F238E27FC236}">
                  <a16:creationId xmlns:a16="http://schemas.microsoft.com/office/drawing/2014/main" id="{76C71A70-B4FB-EC16-5340-E47AFFE840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01" b="27258"/>
            <a:stretch/>
          </p:blipFill>
          <p:spPr bwMode="auto">
            <a:xfrm>
              <a:off x="9965513" y="3130730"/>
              <a:ext cx="1889771" cy="460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Afbeelding 8" descr="Afbeelding met logo&#10;&#10;Automatisch gegenereerde beschrijving">
              <a:extLst>
                <a:ext uri="{FF2B5EF4-FFF2-40B4-BE49-F238E27FC236}">
                  <a16:creationId xmlns:a16="http://schemas.microsoft.com/office/drawing/2014/main" id="{8E279BA8-33D8-DB10-2ACC-3158DAF4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6793" y="3697922"/>
              <a:ext cx="678491" cy="432000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656A506-ECF5-B4C5-27D1-8FD36CE00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0542" y="2522323"/>
              <a:ext cx="1134742" cy="501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99436953-A8F4-A082-B0E4-DA9C30C5D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882" y="3559112"/>
            <a:ext cx="1007333" cy="641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3F6349-3D0A-5DC2-4C5B-931CD4805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7"/>
          <a:stretch/>
        </p:blipFill>
        <p:spPr bwMode="auto">
          <a:xfrm>
            <a:off x="12733032" y="1667038"/>
            <a:ext cx="857572" cy="92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WUR">
            <a:extLst>
              <a:ext uri="{FF2B5EF4-FFF2-40B4-BE49-F238E27FC236}">
                <a16:creationId xmlns:a16="http://schemas.microsoft.com/office/drawing/2014/main" id="{B8C5D3B9-F785-797B-FE9C-94D61F5A2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98" b="-33429"/>
          <a:stretch/>
        </p:blipFill>
        <p:spPr bwMode="auto">
          <a:xfrm>
            <a:off x="12611182" y="2666932"/>
            <a:ext cx="1101272" cy="92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83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DF831-9007-6443-A961-8C764DB58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2AA8-1B39-F068-7490-5020617E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 – OWF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9EF13-EBA0-4878-E1C6-3EF91E69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38E8B-DE3B-2249-D24A-1D45F12D3CB8}"/>
              </a:ext>
            </a:extLst>
          </p:cNvPr>
          <p:cNvSpPr/>
          <p:nvPr/>
        </p:nvSpPr>
        <p:spPr>
          <a:xfrm>
            <a:off x="1828929" y="3641905"/>
            <a:ext cx="267724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8B8D83-9220-479C-F7E7-3838315F2094}"/>
              </a:ext>
            </a:extLst>
          </p:cNvPr>
          <p:cNvGrpSpPr/>
          <p:nvPr/>
        </p:nvGrpSpPr>
        <p:grpSpPr>
          <a:xfrm>
            <a:off x="4793558" y="5632820"/>
            <a:ext cx="2604883" cy="914995"/>
            <a:chOff x="4401877" y="5820768"/>
            <a:chExt cx="2604883" cy="9149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7F9663-A854-A708-966C-623227525F5F}"/>
                </a:ext>
              </a:extLst>
            </p:cNvPr>
            <p:cNvSpPr txBox="1"/>
            <p:nvPr/>
          </p:nvSpPr>
          <p:spPr>
            <a:xfrm>
              <a:off x="5129765" y="5820768"/>
              <a:ext cx="1149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000" dirty="0"/>
                <a:t>Legend</a:t>
              </a:r>
              <a:endParaRPr lang="en-GB" sz="2000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728DB58-59D5-CA02-9C43-29E7721301E0}"/>
                </a:ext>
              </a:extLst>
            </p:cNvPr>
            <p:cNvGrpSpPr/>
            <p:nvPr/>
          </p:nvGrpSpPr>
          <p:grpSpPr>
            <a:xfrm>
              <a:off x="4401877" y="6249988"/>
              <a:ext cx="2604883" cy="485775"/>
              <a:chOff x="4401877" y="6249988"/>
              <a:chExt cx="2604883" cy="48577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A848C55-2FC8-3B19-B9F8-CD4CE5A5ED0B}"/>
                  </a:ext>
                </a:extLst>
              </p:cNvPr>
              <p:cNvSpPr/>
              <p:nvPr/>
            </p:nvSpPr>
            <p:spPr>
              <a:xfrm>
                <a:off x="4401877" y="6249988"/>
                <a:ext cx="485775" cy="485775"/>
              </a:xfrm>
              <a:prstGeom prst="rect">
                <a:avLst/>
              </a:prstGeom>
              <a:solidFill>
                <a:srgbClr val="388FE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6D2459-FA4D-3259-4D4A-D670F10DF7E0}"/>
                  </a:ext>
                </a:extLst>
              </p:cNvPr>
              <p:cNvSpPr/>
              <p:nvPr/>
            </p:nvSpPr>
            <p:spPr>
              <a:xfrm>
                <a:off x="5840093" y="6249988"/>
                <a:ext cx="485775" cy="485775"/>
              </a:xfrm>
              <a:prstGeom prst="rect">
                <a:avLst/>
              </a:prstGeom>
              <a:solidFill>
                <a:srgbClr val="CCAC3D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F55D27-7B3F-1EF1-62B4-69C9185E5D1B}"/>
                  </a:ext>
                </a:extLst>
              </p:cNvPr>
              <p:cNvSpPr txBox="1"/>
              <p:nvPr/>
            </p:nvSpPr>
            <p:spPr>
              <a:xfrm>
                <a:off x="4887652" y="6308209"/>
                <a:ext cx="93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Control</a:t>
                </a:r>
                <a:endParaRPr lang="en-GB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F6C04-6259-F4A9-12F2-348914A86D17}"/>
                  </a:ext>
                </a:extLst>
              </p:cNvPr>
              <p:cNvSpPr txBox="1"/>
              <p:nvPr/>
            </p:nvSpPr>
            <p:spPr>
              <a:xfrm>
                <a:off x="6325868" y="6308209"/>
                <a:ext cx="680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OWF</a:t>
                </a:r>
                <a:endParaRPr lang="en-GB" dirty="0"/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BDD0017-7D10-4EB2-AC08-BED3A331D71E}"/>
              </a:ext>
            </a:extLst>
          </p:cNvPr>
          <p:cNvSpPr/>
          <p:nvPr/>
        </p:nvSpPr>
        <p:spPr>
          <a:xfrm>
            <a:off x="5783580" y="3101950"/>
            <a:ext cx="1356360" cy="172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3A96CA-BB88-21EB-07CC-2C5E16BE8C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239"/>
          <a:stretch/>
        </p:blipFill>
        <p:spPr>
          <a:xfrm>
            <a:off x="29004" y="1739839"/>
            <a:ext cx="6362394" cy="37620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E566B8-9333-06AC-ABB6-7BFDB939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322" b="-1083"/>
          <a:stretch/>
        </p:blipFill>
        <p:spPr>
          <a:xfrm>
            <a:off x="5820984" y="1739842"/>
            <a:ext cx="6362389" cy="3762000"/>
          </a:xfrm>
          <a:prstGeom prst="rect">
            <a:avLst/>
          </a:prstGeom>
        </p:spPr>
      </p:pic>
      <p:pic>
        <p:nvPicPr>
          <p:cNvPr id="12" name="Picture 2" descr="Harbor Porpoise | NOAA Fisheries">
            <a:extLst>
              <a:ext uri="{FF2B5EF4-FFF2-40B4-BE49-F238E27FC236}">
                <a16:creationId xmlns:a16="http://schemas.microsoft.com/office/drawing/2014/main" id="{3290BB57-4489-E08C-B934-A82E231B8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31426"/>
          <a:stretch/>
        </p:blipFill>
        <p:spPr bwMode="auto">
          <a:xfrm rot="21325248" flipH="1">
            <a:off x="7810672" y="5538968"/>
            <a:ext cx="2565137" cy="70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67A7FB9-07CB-35EB-1476-9C5D3249787E}"/>
              </a:ext>
            </a:extLst>
          </p:cNvPr>
          <p:cNvGrpSpPr/>
          <p:nvPr/>
        </p:nvGrpSpPr>
        <p:grpSpPr>
          <a:xfrm>
            <a:off x="2221650" y="5329868"/>
            <a:ext cx="1815800" cy="1345569"/>
            <a:chOff x="2414852" y="-1819137"/>
            <a:chExt cx="2441899" cy="18095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56886D-7EBC-2B09-3770-A5751F385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77192" y="-181913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8B4C1-0316-5433-541A-6C02C3AB4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01690" y="-1563553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2BA91F-A627-7FEE-D721-8B4C5376E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14852" y="-139087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F193A09-1534-D018-21BD-658E404B2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45414" y="-119748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2BCB4AB-8CEC-B552-C194-7ADE0E6A2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2298" y="-1018425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3FA7C8-8673-D17C-C1DA-A83F5BBB15E1}"/>
              </a:ext>
            </a:extLst>
          </p:cNvPr>
          <p:cNvSpPr/>
          <p:nvPr/>
        </p:nvSpPr>
        <p:spPr>
          <a:xfrm>
            <a:off x="4849329" y="1710729"/>
            <a:ext cx="971655" cy="349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B0DAF0-FECB-3955-CA3A-EAC0C2B7B062}"/>
              </a:ext>
            </a:extLst>
          </p:cNvPr>
          <p:cNvSpPr/>
          <p:nvPr/>
        </p:nvSpPr>
        <p:spPr>
          <a:xfrm>
            <a:off x="857274" y="1710729"/>
            <a:ext cx="971655" cy="349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6B0E9F-EFD4-A5DC-04FC-C1C82CB318D0}"/>
              </a:ext>
            </a:extLst>
          </p:cNvPr>
          <p:cNvSpPr/>
          <p:nvPr/>
        </p:nvSpPr>
        <p:spPr>
          <a:xfrm>
            <a:off x="6572167" y="1732607"/>
            <a:ext cx="971655" cy="349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F4DD1B-B448-B167-09A6-2A3AABFB9C5E}"/>
              </a:ext>
            </a:extLst>
          </p:cNvPr>
          <p:cNvSpPr/>
          <p:nvPr/>
        </p:nvSpPr>
        <p:spPr>
          <a:xfrm>
            <a:off x="10848898" y="1608864"/>
            <a:ext cx="971655" cy="349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F0F99-3293-ED85-13B3-F18A7E447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23DE-879E-0A4D-F0B7-8241FFDD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 – Diurnal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822E4-1127-9843-279E-CC68F6AA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3F32E0-151C-7A06-D88D-D2B001BA5299}"/>
              </a:ext>
            </a:extLst>
          </p:cNvPr>
          <p:cNvSpPr/>
          <p:nvPr/>
        </p:nvSpPr>
        <p:spPr>
          <a:xfrm>
            <a:off x="1828929" y="3641905"/>
            <a:ext cx="267724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2" name="Picture 2" descr="Harbor Porpoise | NOAA Fisheries">
            <a:extLst>
              <a:ext uri="{FF2B5EF4-FFF2-40B4-BE49-F238E27FC236}">
                <a16:creationId xmlns:a16="http://schemas.microsoft.com/office/drawing/2014/main" id="{106754F5-CEA2-5F56-3A20-6D0BD44C1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31426"/>
          <a:stretch/>
        </p:blipFill>
        <p:spPr bwMode="auto">
          <a:xfrm rot="21325248" flipH="1">
            <a:off x="45401" y="4930214"/>
            <a:ext cx="2196016" cy="6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F6D537D-85EB-961E-41E0-6AF36252913A}"/>
              </a:ext>
            </a:extLst>
          </p:cNvPr>
          <p:cNvGrpSpPr/>
          <p:nvPr/>
        </p:nvGrpSpPr>
        <p:grpSpPr>
          <a:xfrm>
            <a:off x="283412" y="1854551"/>
            <a:ext cx="1837357" cy="1361543"/>
            <a:chOff x="2414852" y="-1819137"/>
            <a:chExt cx="2441899" cy="18095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A7FF9C-74E7-5C96-7B02-2CEC8F151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77192" y="-181913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703717-1046-94BC-6ABF-969E60591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01690" y="-1563553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892B82-F4F9-0C4A-3B50-D610B2E59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14852" y="-139087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F9B3CA-AD0C-1CD5-A38D-55BB7F94C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45414" y="-119748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A185AB0-99DF-B84D-45E1-81DE8782A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2298" y="-1018425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A7923E3-6738-F2B4-9610-22AFFFF43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noProof="0" dirty="0"/>
          </a:p>
        </p:txBody>
      </p:sp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94390C04-778D-DDE7-E4D4-DFA3EF078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51"/>
          <a:stretch/>
        </p:blipFill>
        <p:spPr>
          <a:xfrm>
            <a:off x="2259858" y="1012430"/>
            <a:ext cx="7707567" cy="2937600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CFB80295-84C0-77E3-DF33-CB95F925A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t="49927" r="-40" b="16724"/>
          <a:stretch/>
        </p:blipFill>
        <p:spPr>
          <a:xfrm>
            <a:off x="2259858" y="3917945"/>
            <a:ext cx="7707567" cy="2937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CAF5F8-50FC-485D-82BE-D7B874DB325B}"/>
              </a:ext>
            </a:extLst>
          </p:cNvPr>
          <p:cNvSpPr/>
          <p:nvPr/>
        </p:nvSpPr>
        <p:spPr>
          <a:xfrm>
            <a:off x="2303876" y="6591658"/>
            <a:ext cx="267724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37B35-96AB-CBFC-55D8-9F589B069306}"/>
              </a:ext>
            </a:extLst>
          </p:cNvPr>
          <p:cNvSpPr/>
          <p:nvPr/>
        </p:nvSpPr>
        <p:spPr>
          <a:xfrm>
            <a:off x="2190004" y="3553128"/>
            <a:ext cx="267724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8" name="Picture 2" descr="Elevation Angle | PVEducation">
            <a:extLst>
              <a:ext uri="{FF2B5EF4-FFF2-40B4-BE49-F238E27FC236}">
                <a16:creationId xmlns:a16="http://schemas.microsoft.com/office/drawing/2014/main" id="{3033766E-45DA-6F5F-6463-5CE2487B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115443" y="4036367"/>
            <a:ext cx="1915530" cy="22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DBD26B4-8521-88DF-7B13-9B24296A6036}"/>
              </a:ext>
            </a:extLst>
          </p:cNvPr>
          <p:cNvGrpSpPr/>
          <p:nvPr/>
        </p:nvGrpSpPr>
        <p:grpSpPr>
          <a:xfrm>
            <a:off x="10273279" y="1862873"/>
            <a:ext cx="1419107" cy="1563952"/>
            <a:chOff x="9763125" y="2701840"/>
            <a:chExt cx="1419107" cy="15639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8B4578D-A970-4243-0402-F96AAD67B050}"/>
                </a:ext>
              </a:extLst>
            </p:cNvPr>
            <p:cNvSpPr/>
            <p:nvPr/>
          </p:nvSpPr>
          <p:spPr>
            <a:xfrm>
              <a:off x="9763125" y="3211083"/>
              <a:ext cx="485775" cy="485775"/>
            </a:xfrm>
            <a:prstGeom prst="rect">
              <a:avLst/>
            </a:prstGeom>
            <a:solidFill>
              <a:srgbClr val="388FE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28FB8B-2320-6F18-5459-46C2114DB2B5}"/>
                </a:ext>
              </a:extLst>
            </p:cNvPr>
            <p:cNvSpPr txBox="1"/>
            <p:nvPr/>
          </p:nvSpPr>
          <p:spPr>
            <a:xfrm>
              <a:off x="10033124" y="2701840"/>
              <a:ext cx="1149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000" dirty="0"/>
                <a:t>Legend</a:t>
              </a:r>
              <a:endParaRPr lang="en-GB" sz="20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79E016-0E79-824B-F791-991B32DF5C17}"/>
                </a:ext>
              </a:extLst>
            </p:cNvPr>
            <p:cNvSpPr/>
            <p:nvPr/>
          </p:nvSpPr>
          <p:spPr>
            <a:xfrm>
              <a:off x="9763125" y="3780017"/>
              <a:ext cx="485775" cy="485775"/>
            </a:xfrm>
            <a:prstGeom prst="rect">
              <a:avLst/>
            </a:prstGeom>
            <a:solidFill>
              <a:srgbClr val="CCAC3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4DFF9C-713C-8E9E-8833-B12D47479F0E}"/>
                </a:ext>
              </a:extLst>
            </p:cNvPr>
            <p:cNvSpPr txBox="1"/>
            <p:nvPr/>
          </p:nvSpPr>
          <p:spPr>
            <a:xfrm>
              <a:off x="10248900" y="3269304"/>
              <a:ext cx="93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Control</a:t>
              </a:r>
              <a:endParaRPr lang="en-GB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062E15-53A9-BD3D-CEFF-686BB8315CB9}"/>
                </a:ext>
              </a:extLst>
            </p:cNvPr>
            <p:cNvSpPr txBox="1"/>
            <p:nvPr/>
          </p:nvSpPr>
          <p:spPr>
            <a:xfrm>
              <a:off x="10248900" y="3838238"/>
              <a:ext cx="680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OWF</a:t>
              </a:r>
              <a:endParaRPr lang="en-GB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C8B6E649-E1DD-FA8C-9706-80595AF7F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2562" y="781808"/>
            <a:ext cx="540000" cy="54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0197508-94D3-B2E4-B017-0E4B79866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6004" y="781808"/>
            <a:ext cx="540000" cy="54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7AB183F-79CC-4104-D618-231D5E0586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773" y="78180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94822-B7B5-2EA5-E551-FCB7243AB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3BBA-1C70-B5FB-D5F6-AA3E8C76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 – Seasonal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78154-74DA-C7DA-5DC8-9BCD6FC5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12</a:t>
            </a:fld>
            <a:endParaRPr lang="en-GB" noProof="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ABFC1D-F75A-FF6F-A51D-99F41C44F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545"/>
          <a:stretch/>
        </p:blipFill>
        <p:spPr>
          <a:xfrm>
            <a:off x="2196510" y="1009292"/>
            <a:ext cx="7678930" cy="293600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DD83BE-29FB-8C9C-9A09-5148178979EF}"/>
              </a:ext>
            </a:extLst>
          </p:cNvPr>
          <p:cNvSpPr/>
          <p:nvPr/>
        </p:nvSpPr>
        <p:spPr>
          <a:xfrm>
            <a:off x="2216500" y="3641905"/>
            <a:ext cx="267724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1" name="Picture 2" descr="Harbor Porpoise | NOAA Fisheries">
            <a:extLst>
              <a:ext uri="{FF2B5EF4-FFF2-40B4-BE49-F238E27FC236}">
                <a16:creationId xmlns:a16="http://schemas.microsoft.com/office/drawing/2014/main" id="{B45A59EB-53A2-66BC-30D0-6E738ACD1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31426"/>
          <a:stretch/>
        </p:blipFill>
        <p:spPr bwMode="auto">
          <a:xfrm rot="21325248" flipH="1">
            <a:off x="45401" y="4930214"/>
            <a:ext cx="2196016" cy="60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CFC0D78-DF9A-24E4-A998-CF8229FC41F4}"/>
              </a:ext>
            </a:extLst>
          </p:cNvPr>
          <p:cNvGrpSpPr/>
          <p:nvPr/>
        </p:nvGrpSpPr>
        <p:grpSpPr>
          <a:xfrm>
            <a:off x="283412" y="1854551"/>
            <a:ext cx="1837357" cy="1361543"/>
            <a:chOff x="2414852" y="-1819137"/>
            <a:chExt cx="2441899" cy="180952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0F7A85-E6C4-8241-84B8-23B37DC19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77192" y="-181913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15B156-6D57-5845-6115-A9D58843E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01690" y="-1563553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C152B8-FF89-5B17-D227-63C79598FE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14852" y="-139087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07910E9-B164-1C33-606A-1E5EDE81B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45414" y="-119748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8FE8519-6475-56AC-C067-6F52A45749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2298" y="-1018425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5FE3508-AF71-DCFB-FD79-D97D2A2FA8CD}"/>
              </a:ext>
            </a:extLst>
          </p:cNvPr>
          <p:cNvSpPr/>
          <p:nvPr/>
        </p:nvSpPr>
        <p:spPr>
          <a:xfrm>
            <a:off x="10243653" y="2653670"/>
            <a:ext cx="485775" cy="485775"/>
          </a:xfrm>
          <a:prstGeom prst="rect">
            <a:avLst/>
          </a:prstGeom>
          <a:solidFill>
            <a:srgbClr val="388FE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1145B1-3A0D-56BD-CD22-6762B42A22E4}"/>
              </a:ext>
            </a:extLst>
          </p:cNvPr>
          <p:cNvSpPr txBox="1"/>
          <p:nvPr/>
        </p:nvSpPr>
        <p:spPr>
          <a:xfrm>
            <a:off x="10513652" y="2144427"/>
            <a:ext cx="1149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Legend</a:t>
            </a:r>
            <a:endParaRPr lang="en-GB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A8A8C7-1C56-4F58-C1A5-FFE6E76D37C1}"/>
              </a:ext>
            </a:extLst>
          </p:cNvPr>
          <p:cNvSpPr/>
          <p:nvPr/>
        </p:nvSpPr>
        <p:spPr>
          <a:xfrm>
            <a:off x="10243653" y="3222604"/>
            <a:ext cx="485775" cy="485775"/>
          </a:xfrm>
          <a:prstGeom prst="rect">
            <a:avLst/>
          </a:prstGeom>
          <a:solidFill>
            <a:srgbClr val="CCAC3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BBEBEC-FBF5-3317-1005-1779F3E07BB9}"/>
              </a:ext>
            </a:extLst>
          </p:cNvPr>
          <p:cNvSpPr txBox="1"/>
          <p:nvPr/>
        </p:nvSpPr>
        <p:spPr>
          <a:xfrm>
            <a:off x="10729428" y="2711891"/>
            <a:ext cx="9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Control</a:t>
            </a:r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C1D93A-4360-F73A-52B4-44A98985493F}"/>
              </a:ext>
            </a:extLst>
          </p:cNvPr>
          <p:cNvSpPr txBox="1"/>
          <p:nvPr/>
        </p:nvSpPr>
        <p:spPr>
          <a:xfrm>
            <a:off x="10729428" y="3280825"/>
            <a:ext cx="68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OWF</a:t>
            </a:r>
            <a:endParaRPr lang="en-GB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F705F0-410F-AB58-6B45-F8F82FF3A067}"/>
              </a:ext>
            </a:extLst>
          </p:cNvPr>
          <p:cNvSpPr/>
          <p:nvPr/>
        </p:nvSpPr>
        <p:spPr>
          <a:xfrm>
            <a:off x="10243653" y="3790044"/>
            <a:ext cx="485775" cy="485775"/>
          </a:xfrm>
          <a:prstGeom prst="rect">
            <a:avLst/>
          </a:prstGeom>
          <a:solidFill>
            <a:srgbClr val="D6E9C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A3C50E-B27A-9BA6-E2BA-E04CF1D378CA}"/>
              </a:ext>
            </a:extLst>
          </p:cNvPr>
          <p:cNvSpPr/>
          <p:nvPr/>
        </p:nvSpPr>
        <p:spPr>
          <a:xfrm>
            <a:off x="10243653" y="4360242"/>
            <a:ext cx="485775" cy="485775"/>
          </a:xfrm>
          <a:prstGeom prst="rect">
            <a:avLst/>
          </a:prstGeom>
          <a:solidFill>
            <a:srgbClr val="FBCDC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100567-AD6C-0082-7E65-0FE5F260F2B7}"/>
              </a:ext>
            </a:extLst>
          </p:cNvPr>
          <p:cNvSpPr/>
          <p:nvPr/>
        </p:nvSpPr>
        <p:spPr>
          <a:xfrm>
            <a:off x="10243653" y="4927682"/>
            <a:ext cx="485775" cy="485775"/>
          </a:xfrm>
          <a:prstGeom prst="rect">
            <a:avLst/>
          </a:prstGeom>
          <a:solidFill>
            <a:srgbClr val="FBE1C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9E82D7-2514-1EBF-DA67-82299D766C84}"/>
              </a:ext>
            </a:extLst>
          </p:cNvPr>
          <p:cNvSpPr txBox="1"/>
          <p:nvPr/>
        </p:nvSpPr>
        <p:spPr>
          <a:xfrm>
            <a:off x="10729427" y="387789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Spring</a:t>
            </a: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760228-4F82-2392-E810-9FE017C6D98B}"/>
              </a:ext>
            </a:extLst>
          </p:cNvPr>
          <p:cNvSpPr txBox="1"/>
          <p:nvPr/>
        </p:nvSpPr>
        <p:spPr>
          <a:xfrm>
            <a:off x="10729427" y="444682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Summer</a:t>
            </a:r>
            <a:endParaRPr lang="en-GB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F384C4-4753-C978-8327-52705B1E7CBA}"/>
              </a:ext>
            </a:extLst>
          </p:cNvPr>
          <p:cNvSpPr txBox="1"/>
          <p:nvPr/>
        </p:nvSpPr>
        <p:spPr>
          <a:xfrm>
            <a:off x="10729427" y="495731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Autumn</a:t>
            </a:r>
            <a:endParaRPr lang="en-GB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6CA5F9E-06EE-D4DC-E22D-C98E486957DE}"/>
              </a:ext>
            </a:extLst>
          </p:cNvPr>
          <p:cNvGrpSpPr/>
          <p:nvPr/>
        </p:nvGrpSpPr>
        <p:grpSpPr>
          <a:xfrm>
            <a:off x="2323228" y="7244534"/>
            <a:ext cx="7678930" cy="2936004"/>
            <a:chOff x="2196510" y="3921996"/>
            <a:chExt cx="7678930" cy="2936004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F4886E7-0AD6-6F9C-2FFE-73BA9DC0EFC5}"/>
                </a:ext>
              </a:extLst>
            </p:cNvPr>
            <p:cNvGrpSpPr/>
            <p:nvPr/>
          </p:nvGrpSpPr>
          <p:grpSpPr>
            <a:xfrm>
              <a:off x="2196510" y="3921996"/>
              <a:ext cx="7678930" cy="2936004"/>
              <a:chOff x="2196510" y="3921996"/>
              <a:chExt cx="7678930" cy="2936004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3F3360C-1253-98E0-0C38-271A60D1073B}"/>
                  </a:ext>
                </a:extLst>
              </p:cNvPr>
              <p:cNvGrpSpPr/>
              <p:nvPr/>
            </p:nvGrpSpPr>
            <p:grpSpPr>
              <a:xfrm>
                <a:off x="2196510" y="3921996"/>
                <a:ext cx="7678930" cy="2936004"/>
                <a:chOff x="2196510" y="3921996"/>
                <a:chExt cx="7678930" cy="2936004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FF63A05-E193-C91F-D2E4-0C808AA60F6E}"/>
                    </a:ext>
                  </a:extLst>
                </p:cNvPr>
                <p:cNvGrpSpPr/>
                <p:nvPr/>
              </p:nvGrpSpPr>
              <p:grpSpPr>
                <a:xfrm>
                  <a:off x="2196510" y="3921996"/>
                  <a:ext cx="7678930" cy="2936004"/>
                  <a:chOff x="2196510" y="3921996"/>
                  <a:chExt cx="7678930" cy="2936004"/>
                </a:xfrm>
              </p:grpSpPr>
              <p:pic>
                <p:nvPicPr>
                  <p:cNvPr id="113" name="Content Placeholder 7">
                    <a:extLst>
                      <a:ext uri="{FF2B5EF4-FFF2-40B4-BE49-F238E27FC236}">
                        <a16:creationId xmlns:a16="http://schemas.microsoft.com/office/drawing/2014/main" id="{D1666453-75C1-890B-3FAA-89E8E0B3F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582" t="49835" r="582" b="16710"/>
                  <a:stretch/>
                </p:blipFill>
                <p:spPr>
                  <a:xfrm>
                    <a:off x="2196510" y="3921996"/>
                    <a:ext cx="7678930" cy="2936004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4DCFD166-306C-C0F8-CA74-A1A61CCCED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433670" y="4044788"/>
                    <a:ext cx="152654" cy="1619104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512370BC-A277-902E-B52F-488B9411A7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86324" y="4044788"/>
                    <a:ext cx="152654" cy="1619104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>
                    <a:extLst>
                      <a:ext uri="{FF2B5EF4-FFF2-40B4-BE49-F238E27FC236}">
                        <a16:creationId xmlns:a16="http://schemas.microsoft.com/office/drawing/2014/main" id="{F0C56EA0-BC31-EDCD-F9EA-97EAD78342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737256" y="4044788"/>
                    <a:ext cx="152654" cy="1619104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>
                    <a:extLst>
                      <a:ext uri="{FF2B5EF4-FFF2-40B4-BE49-F238E27FC236}">
                        <a16:creationId xmlns:a16="http://schemas.microsoft.com/office/drawing/2014/main" id="{881F0390-17CA-368B-6E78-4A0002C561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10800000">
                    <a:off x="4432809" y="4935657"/>
                    <a:ext cx="152654" cy="1619104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>
                    <a:extLst>
                      <a:ext uri="{FF2B5EF4-FFF2-40B4-BE49-F238E27FC236}">
                        <a16:creationId xmlns:a16="http://schemas.microsoft.com/office/drawing/2014/main" id="{8C582331-A794-DE86-3F43-97B42E13F7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10800000">
                    <a:off x="4583741" y="4935657"/>
                    <a:ext cx="152654" cy="1619104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>
                    <a:extLst>
                      <a:ext uri="{FF2B5EF4-FFF2-40B4-BE49-F238E27FC236}">
                        <a16:creationId xmlns:a16="http://schemas.microsoft.com/office/drawing/2014/main" id="{F0A001B5-EFF9-2815-897E-3BF9968E55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10800000">
                    <a:off x="4737256" y="4935657"/>
                    <a:ext cx="152654" cy="16191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F5D9FB88-E904-C8B8-5943-31094CCA9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V="1">
                  <a:off x="6899938" y="4044788"/>
                  <a:ext cx="1129638" cy="771372"/>
                </a:xfrm>
                <a:prstGeom prst="rect">
                  <a:avLst/>
                </a:prstGeom>
              </p:spPr>
            </p:pic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4C9326AF-D3D8-144C-2383-0F43F211B5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V="1">
                  <a:off x="6911103" y="4552948"/>
                  <a:ext cx="915001" cy="2001813"/>
                </a:xfrm>
                <a:prstGeom prst="rect">
                  <a:avLst/>
                </a:prstGeom>
              </p:spPr>
            </p:pic>
          </p:grp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CC0DBA23-35E8-9544-ADBD-179FF826F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39501" y="4676649"/>
                <a:ext cx="560377" cy="85084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C57C07C0-73DE-EC62-D756-0C30CC0DF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3796" y="4670659"/>
                <a:ext cx="560377" cy="85084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9E3F008A-94B7-4028-C5C9-5696AA4A6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8336" y="5274022"/>
                <a:ext cx="560377" cy="85084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911B4CC2-5525-4257-C292-D92908FD4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727" y="5274022"/>
                <a:ext cx="560377" cy="85084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A91803AC-BD3D-2AA3-88D5-2BC7A4B07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8335" y="5871849"/>
                <a:ext cx="560377" cy="85084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B0C43254-174D-0E80-ACAE-6C6C55FE9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726" y="5871849"/>
                <a:ext cx="560377" cy="85084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3A90AFB1-5CF8-554E-8D44-E98D66C7C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8335" y="6469677"/>
                <a:ext cx="560377" cy="85084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F4681478-9F15-A95D-21AC-37126DBDC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5725" y="6465926"/>
                <a:ext cx="560377" cy="85084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C53B435B-4BC1-AFBE-57F7-BB31C939C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8335" y="4073399"/>
                <a:ext cx="560377" cy="85084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AB2E31F8-4267-C987-F363-EAF379F4A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3796" y="4069830"/>
                <a:ext cx="560377" cy="85084"/>
              </a:xfrm>
              <a:prstGeom prst="rect">
                <a:avLst/>
              </a:prstGeom>
            </p:spPr>
          </p:pic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E99C915-A8E5-371B-64C5-D08D0D98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49006" y="4086225"/>
              <a:ext cx="279330" cy="5943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AFB274E-C1B2-6D2F-7E43-653EE19C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49006" y="4689475"/>
              <a:ext cx="279330" cy="59432"/>
            </a:xfrm>
            <a:prstGeom prst="rect">
              <a:avLst/>
            </a:prstGeom>
          </p:spPr>
        </p:pic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837B9BC-36C2-4DBC-2924-7D7A991602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8875" y="3923042"/>
            <a:ext cx="7681626" cy="2938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2382FB-92C1-5156-892E-2269B1C9880F}"/>
              </a:ext>
            </a:extLst>
          </p:cNvPr>
          <p:cNvSpPr/>
          <p:nvPr/>
        </p:nvSpPr>
        <p:spPr>
          <a:xfrm>
            <a:off x="2203942" y="6591658"/>
            <a:ext cx="267724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47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75CE6-C44D-61CA-4106-A6B97B34D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A75F-6C31-D13F-7922-6720EB4D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 – Interaction pelagic fish and porpoise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A0201-B412-EAD5-9244-AA97CADD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13</a:t>
            </a:fld>
            <a:endParaRPr lang="en-GB" noProof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6E11E3C-49EC-4951-2763-BA7A29E44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136" y="1261607"/>
            <a:ext cx="6487728" cy="4634092"/>
          </a:xfrm>
        </p:spPr>
      </p:pic>
      <p:pic>
        <p:nvPicPr>
          <p:cNvPr id="11" name="Picture 2" descr="Harbor Porpoise | NOAA Fisheries">
            <a:extLst>
              <a:ext uri="{FF2B5EF4-FFF2-40B4-BE49-F238E27FC236}">
                <a16:creationId xmlns:a16="http://schemas.microsoft.com/office/drawing/2014/main" id="{5213F6C6-9946-59A7-90DC-04F63367A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31426"/>
          <a:stretch/>
        </p:blipFill>
        <p:spPr bwMode="auto">
          <a:xfrm rot="21325248" flipH="1">
            <a:off x="6480214" y="5884646"/>
            <a:ext cx="2509102" cy="68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21B486-55AD-A3A3-4B41-17534DA6096D}"/>
              </a:ext>
            </a:extLst>
          </p:cNvPr>
          <p:cNvGrpSpPr/>
          <p:nvPr/>
        </p:nvGrpSpPr>
        <p:grpSpPr>
          <a:xfrm>
            <a:off x="3140198" y="5610265"/>
            <a:ext cx="2509103" cy="1237892"/>
            <a:chOff x="3773256" y="5883416"/>
            <a:chExt cx="1769025" cy="872767"/>
          </a:xfrm>
        </p:grpSpPr>
        <p:pic>
          <p:nvPicPr>
            <p:cNvPr id="12" name="Picture 2" descr="Harbor Porpoise | NOAA Fisheries">
              <a:extLst>
                <a:ext uri="{FF2B5EF4-FFF2-40B4-BE49-F238E27FC236}">
                  <a16:creationId xmlns:a16="http://schemas.microsoft.com/office/drawing/2014/main" id="{930C7981-4159-1C35-25D2-61621639CB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28" b="31426"/>
            <a:stretch/>
          </p:blipFill>
          <p:spPr bwMode="auto">
            <a:xfrm rot="21325248" flipH="1">
              <a:off x="3773256" y="6076867"/>
              <a:ext cx="1769025" cy="48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28CC1C1-73FB-A64B-A9B1-4ECFB1FE64D9}"/>
                </a:ext>
              </a:extLst>
            </p:cNvPr>
            <p:cNvGrpSpPr/>
            <p:nvPr/>
          </p:nvGrpSpPr>
          <p:grpSpPr>
            <a:xfrm>
              <a:off x="4331466" y="5883416"/>
              <a:ext cx="868555" cy="872767"/>
              <a:chOff x="590550" y="3424057"/>
              <a:chExt cx="1019175" cy="102411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53908D8-1F90-1F2D-422D-3B90B77DB41A}"/>
                  </a:ext>
                </a:extLst>
              </p:cNvPr>
              <p:cNvCxnSpPr/>
              <p:nvPr/>
            </p:nvCxnSpPr>
            <p:spPr>
              <a:xfrm>
                <a:off x="590550" y="3429000"/>
                <a:ext cx="1019175" cy="10191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8505202-A844-688D-6B7E-F265F276BD94}"/>
                  </a:ext>
                </a:extLst>
              </p:cNvPr>
              <p:cNvCxnSpPr/>
              <p:nvPr/>
            </p:nvCxnSpPr>
            <p:spPr>
              <a:xfrm flipH="1">
                <a:off x="590550" y="3424057"/>
                <a:ext cx="1019175" cy="10191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627BA5E-F4BE-0841-1BD5-997D194EA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6649" y="1345198"/>
            <a:ext cx="956549" cy="6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8D54D6-1D76-6137-9E08-BF7F2FA3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71904" y="1506961"/>
            <a:ext cx="956549" cy="6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962154-7251-EFEB-BFE2-09A8D0BAE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0610" y="1616255"/>
            <a:ext cx="956549" cy="6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2631BD-EDD0-711F-EE6F-8D630252E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99578" y="1738655"/>
            <a:ext cx="956549" cy="6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8FBB5A-8003-53F8-8475-DFEE21FD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65956" y="1851981"/>
            <a:ext cx="956549" cy="6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8EF890-E994-7A1B-7FE1-8FC773869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44230" y="4613917"/>
            <a:ext cx="956549" cy="6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639D7D-A434-8561-6B6D-79D5746574C6}"/>
              </a:ext>
            </a:extLst>
          </p:cNvPr>
          <p:cNvGrpSpPr/>
          <p:nvPr/>
        </p:nvGrpSpPr>
        <p:grpSpPr>
          <a:xfrm>
            <a:off x="10243653" y="2969107"/>
            <a:ext cx="1419107" cy="1563952"/>
            <a:chOff x="9763125" y="2701840"/>
            <a:chExt cx="1419107" cy="15639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C967AC-B9A8-2C3E-CE44-A22878927880}"/>
                </a:ext>
              </a:extLst>
            </p:cNvPr>
            <p:cNvSpPr/>
            <p:nvPr/>
          </p:nvSpPr>
          <p:spPr>
            <a:xfrm>
              <a:off x="9763125" y="3211083"/>
              <a:ext cx="485775" cy="485775"/>
            </a:xfrm>
            <a:prstGeom prst="rect">
              <a:avLst/>
            </a:prstGeom>
            <a:solidFill>
              <a:srgbClr val="388FE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08232F-E618-FBDA-A5F0-18D863CB70BC}"/>
                </a:ext>
              </a:extLst>
            </p:cNvPr>
            <p:cNvSpPr txBox="1"/>
            <p:nvPr/>
          </p:nvSpPr>
          <p:spPr>
            <a:xfrm>
              <a:off x="10033124" y="2701840"/>
              <a:ext cx="1149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000" dirty="0"/>
                <a:t>Legend</a:t>
              </a:r>
              <a:endParaRPr lang="en-GB" sz="20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F9BF3E-07A3-FAE3-22D5-C0CC6F8EDA35}"/>
                </a:ext>
              </a:extLst>
            </p:cNvPr>
            <p:cNvSpPr/>
            <p:nvPr/>
          </p:nvSpPr>
          <p:spPr>
            <a:xfrm>
              <a:off x="9763125" y="3780017"/>
              <a:ext cx="485775" cy="485775"/>
            </a:xfrm>
            <a:prstGeom prst="rect">
              <a:avLst/>
            </a:prstGeom>
            <a:solidFill>
              <a:srgbClr val="CCAC3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F997C6-124A-04AE-1E6E-E8276A78112E}"/>
                </a:ext>
              </a:extLst>
            </p:cNvPr>
            <p:cNvSpPr txBox="1"/>
            <p:nvPr/>
          </p:nvSpPr>
          <p:spPr>
            <a:xfrm>
              <a:off x="10248900" y="3269304"/>
              <a:ext cx="93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Control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DC04A4-61B3-DDA5-B1D2-CFC0930F833D}"/>
                </a:ext>
              </a:extLst>
            </p:cNvPr>
            <p:cNvSpPr txBox="1"/>
            <p:nvPr/>
          </p:nvSpPr>
          <p:spPr>
            <a:xfrm>
              <a:off x="10248900" y="3838238"/>
              <a:ext cx="680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OWF</a:t>
              </a:r>
              <a:endParaRPr lang="en-GB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CF64D6A-AE21-1F2B-5801-559D3A2F2940}"/>
              </a:ext>
            </a:extLst>
          </p:cNvPr>
          <p:cNvSpPr txBox="1"/>
          <p:nvPr/>
        </p:nvSpPr>
        <p:spPr>
          <a:xfrm>
            <a:off x="5915025" y="112321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 = 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0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F1D55-DB48-5981-2CD0-06AACF0E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47B3-613A-2613-60D0-D885A21D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 &amp; Discussion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B596D-ABAC-8BAC-8F9E-BDE70AB9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14</a:t>
            </a:fld>
            <a:endParaRPr lang="en-GB" noProof="0" dirty="0"/>
          </a:p>
        </p:txBody>
      </p:sp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03A7E06A-06A3-F7D6-E7AF-D809076ED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7" t="9268" b="15019"/>
          <a:stretch/>
        </p:blipFill>
        <p:spPr>
          <a:xfrm>
            <a:off x="9055100" y="1009292"/>
            <a:ext cx="5093724" cy="7013934"/>
          </a:xfrm>
          <a:prstGeom prst="rect">
            <a:avLst/>
          </a:prstGeom>
          <a:gradFill>
            <a:gsLst>
              <a:gs pos="47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FA0765-F016-B217-74A0-987AFE649936}"/>
              </a:ext>
            </a:extLst>
          </p:cNvPr>
          <p:cNvSpPr/>
          <p:nvPr/>
        </p:nvSpPr>
        <p:spPr>
          <a:xfrm>
            <a:off x="8178800" y="1009292"/>
            <a:ext cx="4013200" cy="5848708"/>
          </a:xfrm>
          <a:prstGeom prst="rect">
            <a:avLst/>
          </a:prstGeom>
          <a:gradFill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17DF1-DC5F-B624-551D-C19C34327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Pelagic fish</a:t>
            </a:r>
          </a:p>
          <a:p>
            <a:pPr lvl="1"/>
            <a:r>
              <a:rPr lang="en-GB" noProof="0" dirty="0"/>
              <a:t>Mixing water layers </a:t>
            </a:r>
            <a:r>
              <a:rPr lang="en-GB" dirty="0"/>
              <a:t>effecting primary production</a:t>
            </a:r>
          </a:p>
          <a:p>
            <a:pPr lvl="1"/>
            <a:r>
              <a:rPr lang="en-GB" noProof="0" dirty="0"/>
              <a:t>Changing species composition</a:t>
            </a:r>
          </a:p>
          <a:p>
            <a:pPr lvl="1"/>
            <a:r>
              <a:rPr lang="en-GB" dirty="0"/>
              <a:t>Elevated ambient noise </a:t>
            </a:r>
            <a:endParaRPr lang="en-GB" noProof="0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noProof="0" dirty="0"/>
          </a:p>
          <a:p>
            <a:r>
              <a:rPr lang="en-GB" noProof="0" dirty="0"/>
              <a:t>Harbour porpoise</a:t>
            </a:r>
          </a:p>
          <a:p>
            <a:pPr lvl="1"/>
            <a:r>
              <a:rPr lang="en-GB" dirty="0"/>
              <a:t>Geographical location</a:t>
            </a:r>
          </a:p>
          <a:p>
            <a:pPr lvl="1"/>
            <a:r>
              <a:rPr lang="en-GB" noProof="0" dirty="0"/>
              <a:t>Reef effect</a:t>
            </a:r>
          </a:p>
          <a:p>
            <a:pPr lvl="1"/>
            <a:r>
              <a:rPr lang="en-GB" dirty="0"/>
              <a:t>Shelter effect &gt; relative disturbance level</a:t>
            </a:r>
            <a:endParaRPr lang="en-GB" noProof="0" dirty="0"/>
          </a:p>
          <a:p>
            <a:pPr marL="914400" lvl="2" indent="0">
              <a:buNone/>
            </a:pPr>
            <a:endParaRPr lang="en-GB" noProof="0" dirty="0"/>
          </a:p>
          <a:p>
            <a:pPr marL="914400" lvl="2" indent="0">
              <a:buNone/>
            </a:pPr>
            <a:endParaRPr lang="en-GB" noProof="0" dirty="0"/>
          </a:p>
          <a:p>
            <a:pPr marL="914400" lvl="2" indent="0">
              <a:buNone/>
            </a:pPr>
            <a:endParaRPr lang="en-GB" noProof="0" dirty="0"/>
          </a:p>
          <a:p>
            <a:pPr lvl="2"/>
            <a:endParaRPr lang="en-GB" noProof="0" dirty="0"/>
          </a:p>
          <a:p>
            <a:pPr lvl="2"/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8F2C14-5B25-40CA-B691-E2520580C134}"/>
              </a:ext>
            </a:extLst>
          </p:cNvPr>
          <p:cNvGrpSpPr/>
          <p:nvPr/>
        </p:nvGrpSpPr>
        <p:grpSpPr>
          <a:xfrm>
            <a:off x="8820754" y="1965748"/>
            <a:ext cx="2421817" cy="1145280"/>
            <a:chOff x="7300727" y="1309418"/>
            <a:chExt cx="2421817" cy="11452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E42AA5-9EA5-FE9D-BFEF-41F39D179AB8}"/>
                </a:ext>
              </a:extLst>
            </p:cNvPr>
            <p:cNvGrpSpPr/>
            <p:nvPr/>
          </p:nvGrpSpPr>
          <p:grpSpPr>
            <a:xfrm>
              <a:off x="7300727" y="1309418"/>
              <a:ext cx="1545517" cy="1145280"/>
              <a:chOff x="2414852" y="-1819137"/>
              <a:chExt cx="2441899" cy="180952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DEF727C-C6FF-F94B-BFC0-F51BC95E9E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677192" y="-1819137"/>
                <a:ext cx="1511337" cy="100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EA29F14-9DE6-1FB4-768C-94F50B4DC4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301690" y="-1563553"/>
                <a:ext cx="1511337" cy="100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6D96D83-091C-7B7D-A31E-6DF78AB1A1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14852" y="-1390870"/>
                <a:ext cx="1511337" cy="100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43B4BFC-8766-4DCD-D987-E0F0FFFFC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345414" y="-1197480"/>
                <a:ext cx="1511337" cy="100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80750C6-EE4A-A454-1A31-3D9C6A6A5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502298" y="-1018425"/>
                <a:ext cx="1511337" cy="100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3CF524CA-BDA7-9139-7F9B-9EF384BDA6EA}"/>
                </a:ext>
              </a:extLst>
            </p:cNvPr>
            <p:cNvSpPr/>
            <p:nvPr/>
          </p:nvSpPr>
          <p:spPr>
            <a:xfrm>
              <a:off x="9065856" y="1390300"/>
              <a:ext cx="656688" cy="98351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C0A20E-B1C5-C29A-E196-4B1A8C3FEA44}"/>
              </a:ext>
            </a:extLst>
          </p:cNvPr>
          <p:cNvGrpSpPr/>
          <p:nvPr/>
        </p:nvGrpSpPr>
        <p:grpSpPr>
          <a:xfrm>
            <a:off x="7967486" y="4344132"/>
            <a:ext cx="3275085" cy="983517"/>
            <a:chOff x="6448584" y="3215648"/>
            <a:chExt cx="3275085" cy="983517"/>
          </a:xfrm>
        </p:grpSpPr>
        <p:pic>
          <p:nvPicPr>
            <p:cNvPr id="21" name="Picture 2" descr="Harbor Porpoise | NOAA Fisheries">
              <a:extLst>
                <a:ext uri="{FF2B5EF4-FFF2-40B4-BE49-F238E27FC236}">
                  <a16:creationId xmlns:a16="http://schemas.microsoft.com/office/drawing/2014/main" id="{0823698D-0ACC-A295-7A91-6C312A9FC1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28" b="31426"/>
            <a:stretch/>
          </p:blipFill>
          <p:spPr bwMode="auto">
            <a:xfrm rot="21325248" flipH="1">
              <a:off x="6448584" y="3362841"/>
              <a:ext cx="2509102" cy="689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765AA9EA-0B54-FFE4-374E-7E3950BB5A98}"/>
                </a:ext>
              </a:extLst>
            </p:cNvPr>
            <p:cNvSpPr/>
            <p:nvPr/>
          </p:nvSpPr>
          <p:spPr>
            <a:xfrm rot="10800000">
              <a:off x="9066981" y="3215648"/>
              <a:ext cx="656688" cy="983517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DE34706-FA90-1142-1A09-4119523D26DD}"/>
              </a:ext>
            </a:extLst>
          </p:cNvPr>
          <p:cNvSpPr txBox="1"/>
          <p:nvPr/>
        </p:nvSpPr>
        <p:spPr>
          <a:xfrm>
            <a:off x="8877556" y="3062824"/>
            <a:ext cx="2895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kern="0" dirty="0" err="1">
                <a:effectLst/>
                <a:ea typeface="Times New Roman" panose="02020603050405020304" pitchFamily="18" charset="0"/>
              </a:rPr>
              <a:t>Floeter</a:t>
            </a:r>
            <a:r>
              <a:rPr lang="en-GB" sz="1400" kern="0" dirty="0">
                <a:effectLst/>
                <a:ea typeface="Times New Roman" panose="02020603050405020304" pitchFamily="18" charset="0"/>
              </a:rPr>
              <a:t> et al. 2017; Kok et al. 2021</a:t>
            </a:r>
            <a:endParaRPr lang="en-GB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ADE5D4-6331-A2AC-49DD-FD772AFC69CB}"/>
              </a:ext>
            </a:extLst>
          </p:cNvPr>
          <p:cNvSpPr txBox="1"/>
          <p:nvPr/>
        </p:nvSpPr>
        <p:spPr>
          <a:xfrm>
            <a:off x="7529025" y="5352795"/>
            <a:ext cx="4243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kern="0" dirty="0">
                <a:effectLst/>
                <a:ea typeface="Times New Roman" panose="02020603050405020304" pitchFamily="18" charset="0"/>
              </a:rPr>
              <a:t>(</a:t>
            </a:r>
            <a:r>
              <a:rPr lang="en-GB" sz="1400" kern="0" dirty="0" err="1">
                <a:effectLst/>
                <a:ea typeface="Times New Roman" panose="02020603050405020304" pitchFamily="18" charset="0"/>
              </a:rPr>
              <a:t>Teilmann</a:t>
            </a:r>
            <a:r>
              <a:rPr lang="en-GB" sz="1400" kern="0" dirty="0">
                <a:effectLst/>
                <a:ea typeface="Times New Roman" panose="02020603050405020304" pitchFamily="18" charset="0"/>
              </a:rPr>
              <a:t> and Carstensen 2012)</a:t>
            </a:r>
          </a:p>
          <a:p>
            <a:pPr algn="r"/>
            <a:r>
              <a:rPr lang="en-GB" sz="1400" kern="0" dirty="0">
                <a:effectLst/>
                <a:ea typeface="Times New Roman" panose="02020603050405020304" pitchFamily="18" charset="0"/>
              </a:rPr>
              <a:t>(Diederichs et al. 2008; Vallejo et al. 2017)</a:t>
            </a:r>
          </a:p>
          <a:p>
            <a:pPr algn="r"/>
            <a:r>
              <a:rPr lang="nl-NL" sz="1400" kern="0" dirty="0">
                <a:effectLst/>
                <a:ea typeface="Times New Roman" panose="02020603050405020304" pitchFamily="18" charset="0"/>
              </a:rPr>
              <a:t>(</a:t>
            </a:r>
            <a:r>
              <a:rPr lang="nl-NL" sz="1400" kern="0" dirty="0" err="1">
                <a:effectLst/>
                <a:ea typeface="Times New Roman" panose="02020603050405020304" pitchFamily="18" charset="0"/>
              </a:rPr>
              <a:t>Scheidat</a:t>
            </a:r>
            <a:r>
              <a:rPr lang="nl-NL" sz="1400" kern="0" dirty="0">
                <a:effectLst/>
                <a:ea typeface="Times New Roman" panose="02020603050405020304" pitchFamily="18" charset="0"/>
              </a:rPr>
              <a:t> et al. 2011; </a:t>
            </a:r>
            <a:r>
              <a:rPr lang="nl-NL" sz="1400" kern="0" dirty="0" err="1">
                <a:effectLst/>
                <a:ea typeface="Times New Roman" panose="02020603050405020304" pitchFamily="18" charset="0"/>
              </a:rPr>
              <a:t>Fernandez-Betelu</a:t>
            </a:r>
            <a:r>
              <a:rPr lang="nl-NL" sz="1400" kern="0" dirty="0">
                <a:effectLst/>
                <a:ea typeface="Times New Roman" panose="02020603050405020304" pitchFamily="18" charset="0"/>
              </a:rPr>
              <a:t> et al. 2022)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9087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91A4-A0B3-1A90-2B83-0E6C1B45C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43F6-3904-AC87-034C-DF73D385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Conclusions &amp; Discussion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EF62-1E2E-753B-3F23-A8874375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15</a:t>
            </a:fld>
            <a:endParaRPr lang="en-GB" noProof="0" dirty="0"/>
          </a:p>
        </p:txBody>
      </p:sp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8A942FD4-3EE2-2C32-07A1-86B1C5FDC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7" t="9268" b="15019"/>
          <a:stretch/>
        </p:blipFill>
        <p:spPr>
          <a:xfrm>
            <a:off x="9055100" y="1009292"/>
            <a:ext cx="5093724" cy="7013934"/>
          </a:xfrm>
          <a:prstGeom prst="rect">
            <a:avLst/>
          </a:prstGeom>
          <a:gradFill>
            <a:gsLst>
              <a:gs pos="47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CA9F2E-06DC-C557-A427-43466D28CC96}"/>
              </a:ext>
            </a:extLst>
          </p:cNvPr>
          <p:cNvSpPr/>
          <p:nvPr/>
        </p:nvSpPr>
        <p:spPr>
          <a:xfrm>
            <a:off x="8178800" y="1009292"/>
            <a:ext cx="4013200" cy="5848708"/>
          </a:xfrm>
          <a:prstGeom prst="rect">
            <a:avLst/>
          </a:prstGeom>
          <a:gradFill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F7CDF-1F6E-97F5-BB6A-F5055B88F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Strong</a:t>
            </a:r>
            <a:r>
              <a:rPr lang="en-GB" noProof="0" dirty="0"/>
              <a:t> – Diurnal and Seasonal patterns</a:t>
            </a:r>
          </a:p>
          <a:p>
            <a:pPr lvl="1"/>
            <a:r>
              <a:rPr lang="en-GB" noProof="0" dirty="0"/>
              <a:t>Nightly feeding hotspots</a:t>
            </a:r>
            <a:endParaRPr lang="en-GB" dirty="0"/>
          </a:p>
          <a:p>
            <a:pPr lvl="1"/>
            <a:r>
              <a:rPr lang="en-GB" noProof="0" dirty="0"/>
              <a:t>Seasonal water temperature changes</a:t>
            </a:r>
          </a:p>
          <a:p>
            <a:pPr marL="914400" lvl="2" indent="0">
              <a:buNone/>
            </a:pPr>
            <a:endParaRPr lang="en-GB" noProof="0" dirty="0"/>
          </a:p>
          <a:p>
            <a:pPr marL="914400" lvl="2" indent="0">
              <a:buNone/>
            </a:pPr>
            <a:endParaRPr lang="en-GB" noProof="0" dirty="0"/>
          </a:p>
          <a:p>
            <a:r>
              <a:rPr lang="en-GB" dirty="0"/>
              <a:t>Fish – Porpoise interaction</a:t>
            </a:r>
          </a:p>
          <a:p>
            <a:pPr lvl="1"/>
            <a:r>
              <a:rPr lang="en-GB" noProof="0" dirty="0"/>
              <a:t>Changing </a:t>
            </a:r>
            <a:r>
              <a:rPr lang="en-GB" dirty="0"/>
              <a:t>diet</a:t>
            </a:r>
          </a:p>
          <a:p>
            <a:pPr lvl="1"/>
            <a:r>
              <a:rPr lang="en-GB" noProof="0" dirty="0"/>
              <a:t>Declining herring stocks &amp; increase in benthic species</a:t>
            </a:r>
          </a:p>
          <a:p>
            <a:pPr marL="914400" lvl="2" indent="0">
              <a:buNone/>
            </a:pPr>
            <a:endParaRPr lang="en-GB" noProof="0" dirty="0"/>
          </a:p>
          <a:p>
            <a:pPr marL="914400" lvl="2" indent="0">
              <a:buNone/>
            </a:pPr>
            <a:endParaRPr lang="en-GB" noProof="0" dirty="0"/>
          </a:p>
          <a:p>
            <a:pPr marL="914400" lvl="2" indent="0">
              <a:buNone/>
            </a:pPr>
            <a:endParaRPr lang="en-GB" noProof="0" dirty="0"/>
          </a:p>
          <a:p>
            <a:pPr lvl="2"/>
            <a:endParaRPr lang="en-GB" noProof="0" dirty="0"/>
          </a:p>
          <a:p>
            <a:pPr lvl="2"/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EE529-C845-2C83-8DF7-C4154DBAC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53" y="1247823"/>
            <a:ext cx="540000" cy="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18BE6-FC4D-8BE2-A889-1AADDC2F0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541" y="1253331"/>
            <a:ext cx="540000" cy="540000"/>
          </a:xfrm>
          <a:prstGeom prst="rect">
            <a:avLst/>
          </a:prstGeom>
        </p:spPr>
      </p:pic>
      <p:pic>
        <p:nvPicPr>
          <p:cNvPr id="9" name="Picture 2" descr="Harbor Porpoise | NOAA Fisheries">
            <a:extLst>
              <a:ext uri="{FF2B5EF4-FFF2-40B4-BE49-F238E27FC236}">
                <a16:creationId xmlns:a16="http://schemas.microsoft.com/office/drawing/2014/main" id="{626BA43C-110B-7977-6125-A1DE4249E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31426"/>
          <a:stretch/>
        </p:blipFill>
        <p:spPr bwMode="auto">
          <a:xfrm rot="21325248">
            <a:off x="8361044" y="3207600"/>
            <a:ext cx="1612217" cy="4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9F7A95-50B0-FF83-AFC6-7123FC45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24226" y="3154577"/>
            <a:ext cx="956549" cy="6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8541C8-D9ED-F192-37A3-E2639DDC623E}"/>
              </a:ext>
            </a:extLst>
          </p:cNvPr>
          <p:cNvSpPr txBox="1"/>
          <p:nvPr/>
        </p:nvSpPr>
        <p:spPr>
          <a:xfrm>
            <a:off x="7949535" y="3178202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dirty="0"/>
              <a:t>*</a:t>
            </a:r>
            <a:endParaRPr lang="en-GB" sz="4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88EC8A-7766-D17B-85EC-C2BDD2E8EB4E}"/>
              </a:ext>
            </a:extLst>
          </p:cNvPr>
          <p:cNvGrpSpPr/>
          <p:nvPr/>
        </p:nvGrpSpPr>
        <p:grpSpPr>
          <a:xfrm>
            <a:off x="2984070" y="5413036"/>
            <a:ext cx="2421817" cy="1145280"/>
            <a:chOff x="7300727" y="1309418"/>
            <a:chExt cx="2421817" cy="11452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C1AFED-DA7F-C374-6D9E-25D2EDA00C61}"/>
                </a:ext>
              </a:extLst>
            </p:cNvPr>
            <p:cNvGrpSpPr/>
            <p:nvPr/>
          </p:nvGrpSpPr>
          <p:grpSpPr>
            <a:xfrm>
              <a:off x="7300727" y="1309418"/>
              <a:ext cx="1545517" cy="1145280"/>
              <a:chOff x="2414852" y="-1819137"/>
              <a:chExt cx="2441899" cy="180952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F08D32D-1A5D-1084-3051-BDECA3F45B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677192" y="-1819137"/>
                <a:ext cx="1511337" cy="100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28A364F-82DB-8DE0-645E-2E1A809AF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301690" y="-1563553"/>
                <a:ext cx="1511337" cy="100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2536D8B-5337-70D4-985E-8D612558EC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14852" y="-1390870"/>
                <a:ext cx="1511337" cy="100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FAC5C23-6ED5-B506-B197-CB045F0E83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345414" y="-1197480"/>
                <a:ext cx="1511337" cy="100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AECDE4C-813C-096F-7C94-83BB75F84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502298" y="-1018425"/>
                <a:ext cx="1511337" cy="100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58CE0726-13A9-E3E0-FD9D-DE6721DD78D7}"/>
                </a:ext>
              </a:extLst>
            </p:cNvPr>
            <p:cNvSpPr/>
            <p:nvPr/>
          </p:nvSpPr>
          <p:spPr>
            <a:xfrm>
              <a:off x="9065856" y="1390300"/>
              <a:ext cx="656688" cy="98351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160AA7-5893-F506-4DDD-260721D11B34}"/>
              </a:ext>
            </a:extLst>
          </p:cNvPr>
          <p:cNvGrpSpPr/>
          <p:nvPr/>
        </p:nvGrpSpPr>
        <p:grpSpPr>
          <a:xfrm>
            <a:off x="6008862" y="5493918"/>
            <a:ext cx="3275085" cy="983517"/>
            <a:chOff x="6448584" y="3215648"/>
            <a:chExt cx="3275085" cy="983517"/>
          </a:xfrm>
        </p:grpSpPr>
        <p:pic>
          <p:nvPicPr>
            <p:cNvPr id="21" name="Picture 2" descr="Harbor Porpoise | NOAA Fisheries">
              <a:extLst>
                <a:ext uri="{FF2B5EF4-FFF2-40B4-BE49-F238E27FC236}">
                  <a16:creationId xmlns:a16="http://schemas.microsoft.com/office/drawing/2014/main" id="{DC926AAA-6732-CAF3-56B6-55DF065BFC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28" b="31426"/>
            <a:stretch/>
          </p:blipFill>
          <p:spPr bwMode="auto">
            <a:xfrm rot="21325248" flipH="1">
              <a:off x="6448584" y="3362841"/>
              <a:ext cx="2509102" cy="689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491CADFE-CDC9-1B31-06B2-615614037A3A}"/>
                </a:ext>
              </a:extLst>
            </p:cNvPr>
            <p:cNvSpPr/>
            <p:nvPr/>
          </p:nvSpPr>
          <p:spPr>
            <a:xfrm rot="10800000">
              <a:off x="9066981" y="3215648"/>
              <a:ext cx="656688" cy="983517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3B54EC9-8DD8-888B-643A-C68DE41D669B}"/>
              </a:ext>
            </a:extLst>
          </p:cNvPr>
          <p:cNvSpPr txBox="1"/>
          <p:nvPr/>
        </p:nvSpPr>
        <p:spPr>
          <a:xfrm>
            <a:off x="9287773" y="1813067"/>
            <a:ext cx="251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400" kern="0" dirty="0">
                <a:effectLst/>
                <a:ea typeface="Times New Roman" panose="02020603050405020304" pitchFamily="18" charset="0"/>
              </a:rPr>
              <a:t>(</a:t>
            </a:r>
            <a:r>
              <a:rPr lang="nl-NL" sz="1400" kern="0" dirty="0" err="1">
                <a:effectLst/>
                <a:ea typeface="Times New Roman" panose="02020603050405020304" pitchFamily="18" charset="0"/>
              </a:rPr>
              <a:t>Fernandez-Betelu</a:t>
            </a:r>
            <a:r>
              <a:rPr lang="nl-NL" sz="1400" kern="0" dirty="0">
                <a:effectLst/>
                <a:ea typeface="Times New Roman" panose="02020603050405020304" pitchFamily="18" charset="0"/>
              </a:rPr>
              <a:t> et al. 2022)</a:t>
            </a:r>
          </a:p>
          <a:p>
            <a:pPr algn="r"/>
            <a:r>
              <a:rPr lang="nl-NL" sz="1400" kern="0" dirty="0">
                <a:effectLst/>
                <a:ea typeface="Times New Roman" panose="02020603050405020304" pitchFamily="18" charset="0"/>
              </a:rPr>
              <a:t>(</a:t>
            </a:r>
            <a:r>
              <a:rPr lang="nl-NL" sz="1400" kern="0" dirty="0" err="1">
                <a:effectLst/>
                <a:ea typeface="Times New Roman" panose="02020603050405020304" pitchFamily="18" charset="0"/>
              </a:rPr>
              <a:t>Scheidat</a:t>
            </a:r>
            <a:r>
              <a:rPr lang="nl-NL" sz="1400" kern="0" dirty="0">
                <a:effectLst/>
                <a:ea typeface="Times New Roman" panose="02020603050405020304" pitchFamily="18" charset="0"/>
              </a:rPr>
              <a:t> et al. 2011)</a:t>
            </a:r>
            <a:endParaRPr lang="en-GB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3959FB-2D84-1808-4325-A09ABD9A3918}"/>
              </a:ext>
            </a:extLst>
          </p:cNvPr>
          <p:cNvSpPr txBox="1"/>
          <p:nvPr/>
        </p:nvSpPr>
        <p:spPr>
          <a:xfrm>
            <a:off x="9287773" y="3714051"/>
            <a:ext cx="251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400" kern="0" dirty="0">
                <a:effectLst/>
                <a:ea typeface="Times New Roman" panose="02020603050405020304" pitchFamily="18" charset="0"/>
              </a:rPr>
              <a:t>(</a:t>
            </a:r>
            <a:r>
              <a:rPr lang="nl-NL" sz="1400" kern="0" dirty="0" err="1">
                <a:effectLst/>
                <a:ea typeface="Times New Roman" panose="02020603050405020304" pitchFamily="18" charset="0"/>
              </a:rPr>
              <a:t>Nuuttila</a:t>
            </a:r>
            <a:r>
              <a:rPr lang="nl-NL" sz="1400" kern="0" dirty="0">
                <a:effectLst/>
                <a:ea typeface="Times New Roman" panose="02020603050405020304" pitchFamily="18" charset="0"/>
              </a:rPr>
              <a:t> et al. 2018)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3365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A9B37-27BA-1CD7-5CB5-711AFA06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73AAFA0-A839-4FF5-A9FD-67ACD674A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73" y="3110040"/>
            <a:ext cx="1500568" cy="177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7" descr="Vissenbescherming (@visbescherming) | Twitter">
            <a:extLst>
              <a:ext uri="{FF2B5EF4-FFF2-40B4-BE49-F238E27FC236}">
                <a16:creationId xmlns:a16="http://schemas.microsoft.com/office/drawing/2014/main" id="{A8335A69-4AFB-F9C1-ABEA-72F7640BB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01" y="5026025"/>
            <a:ext cx="1075537" cy="10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erard van Balsfoort on Twitter: &quot;There is no difference in fishing between pelagic  trawlers under British or Irish or Norwegian flag that land their catch  fresh or freezer trawlers that freeze their">
            <a:extLst>
              <a:ext uri="{FF2B5EF4-FFF2-40B4-BE49-F238E27FC236}">
                <a16:creationId xmlns:a16="http://schemas.microsoft.com/office/drawing/2014/main" id="{D4400DBB-B2F7-6F90-5BEE-794A60706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910" y="5273587"/>
            <a:ext cx="1083401" cy="123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7">
            <a:extLst>
              <a:ext uri="{FF2B5EF4-FFF2-40B4-BE49-F238E27FC236}">
                <a16:creationId xmlns:a16="http://schemas.microsoft.com/office/drawing/2014/main" id="{DD511240-EB0C-ADF5-E727-3CBB86242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8" b="19986"/>
          <a:stretch/>
        </p:blipFill>
        <p:spPr bwMode="auto">
          <a:xfrm>
            <a:off x="5189062" y="5828049"/>
            <a:ext cx="2134840" cy="92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Welcome to our new partner &quot;The Royal Belgian Institute of Natural Sciences  (RBINS)”! - CBFP">
            <a:extLst>
              <a:ext uri="{FF2B5EF4-FFF2-40B4-BE49-F238E27FC236}">
                <a16:creationId xmlns:a16="http://schemas.microsoft.com/office/drawing/2014/main" id="{BA08EC7F-5A47-750D-78D5-779D33CF5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56" y="5314494"/>
            <a:ext cx="3131840" cy="131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3" descr="JASCO Applied Sciences">
            <a:extLst>
              <a:ext uri="{FF2B5EF4-FFF2-40B4-BE49-F238E27FC236}">
                <a16:creationId xmlns:a16="http://schemas.microsoft.com/office/drawing/2014/main" id="{A8B04E62-8ED2-9348-99AF-E6FDFFC7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11" y="6091268"/>
            <a:ext cx="1051021" cy="65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Institute of Marine Research (IMR) - EuroGOOS">
            <a:extLst>
              <a:ext uri="{FF2B5EF4-FFF2-40B4-BE49-F238E27FC236}">
                <a16:creationId xmlns:a16="http://schemas.microsoft.com/office/drawing/2014/main" id="{DC7E8892-46AE-8FD2-1DE5-37311BA70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" y="5154277"/>
            <a:ext cx="1051021" cy="105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D24B0C60-84EF-E5F7-4D96-62B9C00D7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r="6869" b="19437"/>
          <a:stretch/>
        </p:blipFill>
        <p:spPr bwMode="auto">
          <a:xfrm>
            <a:off x="6240015" y="5242486"/>
            <a:ext cx="1271433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0">
            <a:extLst>
              <a:ext uri="{FF2B5EF4-FFF2-40B4-BE49-F238E27FC236}">
                <a16:creationId xmlns:a16="http://schemas.microsoft.com/office/drawing/2014/main" id="{FF2F1AC3-2EAD-A8D6-B23E-1F6D56B8C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944" y="4882446"/>
            <a:ext cx="1314400" cy="10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9" descr="Van Oord">
            <a:extLst>
              <a:ext uri="{FF2B5EF4-FFF2-40B4-BE49-F238E27FC236}">
                <a16:creationId xmlns:a16="http://schemas.microsoft.com/office/drawing/2014/main" id="{501285B4-F2A2-4FF4-01A7-10A632C3B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4" t="23636" r="10596" b="23295"/>
          <a:stretch/>
        </p:blipFill>
        <p:spPr bwMode="auto">
          <a:xfrm>
            <a:off x="4144267" y="5962566"/>
            <a:ext cx="1015629" cy="6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4" descr="TNO WERELDWIJD 10E MET OCTROOIAANVRAGEN 4IR-TECHNOLOGIEËN - Emerce">
            <a:extLst>
              <a:ext uri="{FF2B5EF4-FFF2-40B4-BE49-F238E27FC236}">
                <a16:creationId xmlns:a16="http://schemas.microsoft.com/office/drawing/2014/main" id="{471CC87A-A8F1-02D8-A3B5-395423479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381" y="5314494"/>
            <a:ext cx="1144611" cy="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1" descr="Home - Otary">
            <a:extLst>
              <a:ext uri="{FF2B5EF4-FFF2-40B4-BE49-F238E27FC236}">
                <a16:creationId xmlns:a16="http://schemas.microsoft.com/office/drawing/2014/main" id="{7B4CB9C0-3727-A51D-BB87-51C1FF1D5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7" t="4733" r="19585" b="4650"/>
          <a:stretch/>
        </p:blipFill>
        <p:spPr bwMode="auto">
          <a:xfrm>
            <a:off x="2354244" y="5674534"/>
            <a:ext cx="1369008" cy="106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Afbeelding 8" descr="Afbeelding met logo&#10;&#10;Automatisch gegenereerde beschrijving">
            <a:extLst>
              <a:ext uri="{FF2B5EF4-FFF2-40B4-BE49-F238E27FC236}">
                <a16:creationId xmlns:a16="http://schemas.microsoft.com/office/drawing/2014/main" id="{036F4E79-ED9F-E1E8-3352-5022171FE7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44" y="3747677"/>
            <a:ext cx="1368000" cy="871015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ED1CC7-BDF7-EF56-A162-3F07C7305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334" y="3808115"/>
            <a:ext cx="2110107" cy="93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WUR">
            <a:extLst>
              <a:ext uri="{FF2B5EF4-FFF2-40B4-BE49-F238E27FC236}">
                <a16:creationId xmlns:a16="http://schemas.microsoft.com/office/drawing/2014/main" id="{6992C28A-2AFF-DE78-C48C-778926596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46" y="4066408"/>
            <a:ext cx="2514493" cy="46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fbeelding 9" descr="Afbeelding met tekst, clipart&#10;&#10;Automatisch gegenereerde beschrijving">
            <a:extLst>
              <a:ext uri="{FF2B5EF4-FFF2-40B4-BE49-F238E27FC236}">
                <a16:creationId xmlns:a16="http://schemas.microsoft.com/office/drawing/2014/main" id="{C9CFEE44-F26E-BD95-99E0-6022CEEBAB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47" y="5164355"/>
            <a:ext cx="1152381" cy="580952"/>
          </a:xfrm>
          <a:prstGeom prst="rect">
            <a:avLst/>
          </a:prstGeom>
        </p:spPr>
      </p:pic>
      <p:sp>
        <p:nvSpPr>
          <p:cNvPr id="23" name="Rechthoek 10">
            <a:extLst>
              <a:ext uri="{FF2B5EF4-FFF2-40B4-BE49-F238E27FC236}">
                <a16:creationId xmlns:a16="http://schemas.microsoft.com/office/drawing/2014/main" id="{8C8D629B-42D6-14B0-5F39-B75191272DF5}"/>
              </a:ext>
            </a:extLst>
          </p:cNvPr>
          <p:cNvSpPr/>
          <p:nvPr/>
        </p:nvSpPr>
        <p:spPr>
          <a:xfrm>
            <a:off x="0" y="4939977"/>
            <a:ext cx="12192000" cy="191683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4" name="Tekstvak 2">
            <a:extLst>
              <a:ext uri="{FF2B5EF4-FFF2-40B4-BE49-F238E27FC236}">
                <a16:creationId xmlns:a16="http://schemas.microsoft.com/office/drawing/2014/main" id="{141FB31F-4615-489A-0569-EF3B67D74A55}"/>
              </a:ext>
            </a:extLst>
          </p:cNvPr>
          <p:cNvSpPr txBox="1"/>
          <p:nvPr/>
        </p:nvSpPr>
        <p:spPr>
          <a:xfrm>
            <a:off x="2237879" y="2598749"/>
            <a:ext cx="721824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t">
              <a:lnSpc>
                <a:spcPct val="120000"/>
              </a:lnSpc>
            </a:pPr>
            <a:r>
              <a:rPr lang="en-GB" i="0" u="none" strike="noStrike" kern="1200" noProof="0" dirty="0">
                <a:solidFill>
                  <a:srgbClr val="000000"/>
                </a:solidFill>
                <a:effectLst/>
              </a:rPr>
              <a:t>Jeroen Hubert, </a:t>
            </a:r>
            <a:r>
              <a:rPr lang="en-GB" noProof="0" dirty="0" err="1">
                <a:solidFill>
                  <a:srgbClr val="000000"/>
                </a:solidFill>
              </a:rPr>
              <a:t>Jozefien</a:t>
            </a:r>
            <a:r>
              <a:rPr lang="en-GB" noProof="0" dirty="0">
                <a:solidFill>
                  <a:srgbClr val="000000"/>
                </a:solidFill>
              </a:rPr>
              <a:t> M. </a:t>
            </a:r>
            <a:r>
              <a:rPr lang="en-GB" noProof="0" dirty="0" err="1">
                <a:solidFill>
                  <a:srgbClr val="000000"/>
                </a:solidFill>
              </a:rPr>
              <a:t>Demuynck</a:t>
            </a:r>
            <a:r>
              <a:rPr lang="en-GB" noProof="0" dirty="0">
                <a:solidFill>
                  <a:srgbClr val="000000"/>
                </a:solidFill>
              </a:rPr>
              <a:t>, </a:t>
            </a:r>
            <a:r>
              <a:rPr lang="en-GB" noProof="0" dirty="0">
                <a:solidFill>
                  <a:schemeClr val="tx1"/>
                </a:solidFill>
              </a:rPr>
              <a:t>Benoit Berges, </a:t>
            </a:r>
          </a:p>
          <a:p>
            <a:pPr algn="ctr" fontAlgn="t">
              <a:lnSpc>
                <a:spcPct val="120000"/>
              </a:lnSpc>
            </a:pPr>
            <a:r>
              <a:rPr lang="en-GB" noProof="0" dirty="0">
                <a:solidFill>
                  <a:srgbClr val="000000"/>
                </a:solidFill>
              </a:rPr>
              <a:t>Elisabeth </a:t>
            </a:r>
            <a:r>
              <a:rPr lang="en-GB" noProof="0" dirty="0" err="1">
                <a:solidFill>
                  <a:srgbClr val="000000"/>
                </a:solidFill>
              </a:rPr>
              <a:t>Debusschere</a:t>
            </a:r>
            <a:r>
              <a:rPr lang="en-GB" noProof="0" dirty="0">
                <a:solidFill>
                  <a:srgbClr val="000000"/>
                </a:solidFill>
              </a:rPr>
              <a:t>, </a:t>
            </a:r>
            <a:r>
              <a:rPr lang="en-GB" i="0" u="none" strike="noStrike" kern="1200" noProof="0" dirty="0">
                <a:solidFill>
                  <a:srgbClr val="000000"/>
                </a:solidFill>
                <a:effectLst/>
              </a:rPr>
              <a:t>Carlota </a:t>
            </a:r>
            <a:r>
              <a:rPr lang="en-GB" i="0" u="none" strike="noStrike" kern="1200" noProof="0" dirty="0" err="1">
                <a:solidFill>
                  <a:srgbClr val="000000"/>
                </a:solidFill>
                <a:effectLst/>
              </a:rPr>
              <a:t>Muñiz</a:t>
            </a:r>
            <a:r>
              <a:rPr lang="en-GB" i="0" u="none" strike="noStrike" kern="1200" noProof="0" dirty="0">
                <a:solidFill>
                  <a:srgbClr val="000000"/>
                </a:solidFill>
                <a:effectLst/>
              </a:rPr>
              <a:t>,</a:t>
            </a:r>
            <a:r>
              <a:rPr lang="en-GB" i="0" noProof="0" dirty="0">
                <a:effectLst/>
              </a:rPr>
              <a:t> </a:t>
            </a:r>
            <a:r>
              <a:rPr lang="en-GB" i="0" u="none" strike="noStrike" kern="1200" noProof="0" dirty="0">
                <a:solidFill>
                  <a:srgbClr val="000000"/>
                </a:solidFill>
                <a:effectLst/>
              </a:rPr>
              <a:t>and Hans </a:t>
            </a:r>
            <a:r>
              <a:rPr lang="en-GB" i="0" u="none" strike="noStrike" kern="1200" noProof="0" dirty="0" err="1">
                <a:solidFill>
                  <a:srgbClr val="000000"/>
                </a:solidFill>
                <a:effectLst/>
              </a:rPr>
              <a:t>Slabbekoorn</a:t>
            </a:r>
            <a:endParaRPr lang="en-GB" i="0" u="none" strike="noStrike" kern="1200" noProof="0" dirty="0">
              <a:solidFill>
                <a:srgbClr val="000000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42549B-DC76-67DA-5B2F-FF944C1B470D}"/>
              </a:ext>
            </a:extLst>
          </p:cNvPr>
          <p:cNvSpPr txBox="1"/>
          <p:nvPr/>
        </p:nvSpPr>
        <p:spPr>
          <a:xfrm>
            <a:off x="2112982" y="1451475"/>
            <a:ext cx="74680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i="0" noProof="0" dirty="0">
                <a:effectLst/>
                <a:latin typeface="Barlow" panose="00000500000000000000" pitchFamily="2" charset="0"/>
              </a:rPr>
              <a:t>Acoustic Ecology of Pelagic </a:t>
            </a:r>
            <a:r>
              <a:rPr lang="en-GB" sz="2800" b="1" noProof="0" dirty="0">
                <a:latin typeface="Barlow" panose="00000500000000000000" pitchFamily="2" charset="0"/>
              </a:rPr>
              <a:t>F</a:t>
            </a:r>
            <a:r>
              <a:rPr lang="en-GB" sz="2800" b="1" i="0" noProof="0" dirty="0">
                <a:effectLst/>
                <a:latin typeface="Barlow" panose="00000500000000000000" pitchFamily="2" charset="0"/>
              </a:rPr>
              <a:t>ish </a:t>
            </a:r>
            <a:r>
              <a:rPr lang="en-GB" sz="2800" b="1" noProof="0" dirty="0">
                <a:latin typeface="Barlow" panose="00000500000000000000" pitchFamily="2" charset="0"/>
              </a:rPr>
              <a:t>C</a:t>
            </a:r>
            <a:r>
              <a:rPr lang="en-GB" sz="2800" b="1" i="0" noProof="0" dirty="0">
                <a:effectLst/>
                <a:latin typeface="Barlow" panose="00000500000000000000" pitchFamily="2" charset="0"/>
              </a:rPr>
              <a:t>ommunities (APELAFICO)</a:t>
            </a:r>
            <a:endParaRPr lang="en-GB" sz="2800" b="1" noProof="0" dirty="0"/>
          </a:p>
        </p:txBody>
      </p:sp>
      <p:sp>
        <p:nvSpPr>
          <p:cNvPr id="26" name="Tekstvak 3">
            <a:extLst>
              <a:ext uri="{FF2B5EF4-FFF2-40B4-BE49-F238E27FC236}">
                <a16:creationId xmlns:a16="http://schemas.microsoft.com/office/drawing/2014/main" id="{23FF975B-9A28-2266-FBB9-FABD57D07752}"/>
              </a:ext>
            </a:extLst>
          </p:cNvPr>
          <p:cNvSpPr txBox="1"/>
          <p:nvPr/>
        </p:nvSpPr>
        <p:spPr>
          <a:xfrm>
            <a:off x="4391049" y="322442"/>
            <a:ext cx="34099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noProof="0" dirty="0"/>
              <a:t>Thank you!</a:t>
            </a:r>
          </a:p>
        </p:txBody>
      </p:sp>
      <p:sp>
        <p:nvSpPr>
          <p:cNvPr id="27" name="Tijdelijke aanduiding voor inhoud 2">
            <a:extLst>
              <a:ext uri="{FF2B5EF4-FFF2-40B4-BE49-F238E27FC236}">
                <a16:creationId xmlns:a16="http://schemas.microsoft.com/office/drawing/2014/main" id="{F54ECC68-C6EB-4C29-899C-022C7662CF07}"/>
              </a:ext>
            </a:extLst>
          </p:cNvPr>
          <p:cNvSpPr txBox="1">
            <a:spLocks/>
          </p:cNvSpPr>
          <p:nvPr/>
        </p:nvSpPr>
        <p:spPr>
          <a:xfrm>
            <a:off x="193665" y="1743637"/>
            <a:ext cx="1872837" cy="5232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noProof="0" dirty="0"/>
              <a:t>Windfarms:</a:t>
            </a:r>
          </a:p>
          <a:p>
            <a:endParaRPr lang="en-GB" noProof="0" dirty="0"/>
          </a:p>
        </p:txBody>
      </p:sp>
      <p:sp>
        <p:nvSpPr>
          <p:cNvPr id="28" name="Tekstvak 23">
            <a:extLst>
              <a:ext uri="{FF2B5EF4-FFF2-40B4-BE49-F238E27FC236}">
                <a16:creationId xmlns:a16="http://schemas.microsoft.com/office/drawing/2014/main" id="{E9C55BB3-596D-C1B9-BF79-9510151CC693}"/>
              </a:ext>
            </a:extLst>
          </p:cNvPr>
          <p:cNvSpPr txBox="1"/>
          <p:nvPr/>
        </p:nvSpPr>
        <p:spPr>
          <a:xfrm>
            <a:off x="496871" y="2186710"/>
            <a:ext cx="126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C-Power </a:t>
            </a:r>
          </a:p>
          <a:p>
            <a:pPr algn="ctr"/>
            <a:r>
              <a:rPr lang="en-GB" noProof="0" dirty="0" err="1"/>
              <a:t>Belwind</a:t>
            </a:r>
            <a:r>
              <a:rPr lang="en-GB" noProof="0" dirty="0"/>
              <a:t> </a:t>
            </a:r>
          </a:p>
          <a:p>
            <a:pPr algn="ctr"/>
            <a:r>
              <a:rPr lang="en-GB" noProof="0" dirty="0" err="1"/>
              <a:t>Borssele</a:t>
            </a:r>
            <a:endParaRPr lang="en-GB" noProof="0" dirty="0"/>
          </a:p>
        </p:txBody>
      </p:sp>
      <p:sp>
        <p:nvSpPr>
          <p:cNvPr id="29" name="Tekstvak 15">
            <a:extLst>
              <a:ext uri="{FF2B5EF4-FFF2-40B4-BE49-F238E27FC236}">
                <a16:creationId xmlns:a16="http://schemas.microsoft.com/office/drawing/2014/main" id="{B9F628E0-C643-229F-7CFC-B94A24CF393F}"/>
              </a:ext>
            </a:extLst>
          </p:cNvPr>
          <p:cNvSpPr txBox="1"/>
          <p:nvPr/>
        </p:nvSpPr>
        <p:spPr>
          <a:xfrm>
            <a:off x="9957122" y="159974"/>
            <a:ext cx="1892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noProof="0" dirty="0"/>
              <a:t>Crew from: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039B15-1E92-E2C2-DF98-854EA1AAC1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03" y="732850"/>
            <a:ext cx="1854878" cy="435749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47E3680-0C00-D7FF-9B34-B0C67BBC2F52}"/>
              </a:ext>
            </a:extLst>
          </p:cNvPr>
          <p:cNvGrpSpPr/>
          <p:nvPr/>
        </p:nvGrpSpPr>
        <p:grpSpPr>
          <a:xfrm>
            <a:off x="300383" y="547132"/>
            <a:ext cx="3498519" cy="1003337"/>
            <a:chOff x="-830993" y="1967135"/>
            <a:chExt cx="3760923" cy="1078592"/>
          </a:xfrm>
        </p:grpSpPr>
        <p:pic>
          <p:nvPicPr>
            <p:cNvPr id="32" name="Picture 6" descr="logo NWO">
              <a:extLst>
                <a:ext uri="{FF2B5EF4-FFF2-40B4-BE49-F238E27FC236}">
                  <a16:creationId xmlns:a16="http://schemas.microsoft.com/office/drawing/2014/main" id="{9DC43CB2-3410-44F4-AD3E-892E1A165A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56" t="6087" r="30855" b="4339"/>
            <a:stretch/>
          </p:blipFill>
          <p:spPr bwMode="auto">
            <a:xfrm>
              <a:off x="-830993" y="1967135"/>
              <a:ext cx="688326" cy="1078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259735DF-EC05-8183-315D-7E39A7C16C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745"/>
            <a:stretch/>
          </p:blipFill>
          <p:spPr bwMode="auto">
            <a:xfrm>
              <a:off x="-13832" y="1968014"/>
              <a:ext cx="2943762" cy="1076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Tijdelijke aanduiding voor inhoud 2">
            <a:extLst>
              <a:ext uri="{FF2B5EF4-FFF2-40B4-BE49-F238E27FC236}">
                <a16:creationId xmlns:a16="http://schemas.microsoft.com/office/drawing/2014/main" id="{DE35F726-00AB-C98C-7A0B-974975590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65" y="92957"/>
            <a:ext cx="1597891" cy="760713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Funding:</a:t>
            </a:r>
          </a:p>
          <a:p>
            <a:endParaRPr lang="en-GB" noProof="0" dirty="0"/>
          </a:p>
        </p:txBody>
      </p:sp>
      <p:sp>
        <p:nvSpPr>
          <p:cNvPr id="35" name="Rechthoek 10">
            <a:extLst>
              <a:ext uri="{FF2B5EF4-FFF2-40B4-BE49-F238E27FC236}">
                <a16:creationId xmlns:a16="http://schemas.microsoft.com/office/drawing/2014/main" id="{C2675677-C323-3617-65CB-9DB78E9B584E}"/>
              </a:ext>
            </a:extLst>
          </p:cNvPr>
          <p:cNvSpPr/>
          <p:nvPr/>
        </p:nvSpPr>
        <p:spPr>
          <a:xfrm>
            <a:off x="9715254" y="-66675"/>
            <a:ext cx="2404738" cy="502120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Rechthoek 10">
            <a:extLst>
              <a:ext uri="{FF2B5EF4-FFF2-40B4-BE49-F238E27FC236}">
                <a16:creationId xmlns:a16="http://schemas.microsoft.com/office/drawing/2014/main" id="{BA47CEB2-14C1-ABC8-2993-2014BA03C6C5}"/>
              </a:ext>
            </a:extLst>
          </p:cNvPr>
          <p:cNvSpPr/>
          <p:nvPr/>
        </p:nvSpPr>
        <p:spPr>
          <a:xfrm>
            <a:off x="9692" y="-4243"/>
            <a:ext cx="2110107" cy="502120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Rechthoek 10">
            <a:extLst>
              <a:ext uri="{FF2B5EF4-FFF2-40B4-BE49-F238E27FC236}">
                <a16:creationId xmlns:a16="http://schemas.microsoft.com/office/drawing/2014/main" id="{8930FBFC-8079-BE2F-B4DC-084151A38D83}"/>
              </a:ext>
            </a:extLst>
          </p:cNvPr>
          <p:cNvSpPr/>
          <p:nvPr/>
        </p:nvSpPr>
        <p:spPr>
          <a:xfrm>
            <a:off x="2119799" y="5601"/>
            <a:ext cx="2110107" cy="139549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422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0EF5024-53A3-0E61-A8CE-8EFF6790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1969" y="-443883"/>
            <a:ext cx="14347907" cy="7771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A3CA39-BE60-0C8B-03B3-20ABD3530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1969" y="-443883"/>
            <a:ext cx="14347906" cy="77717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9DD7-1DF7-D6D7-8E5D-93523BA56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3ADCF-6EF0-A983-EA65-6F15EC89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5E04AD-F075-D5B2-6ADF-FE82C8C34663}"/>
              </a:ext>
            </a:extLst>
          </p:cNvPr>
          <p:cNvSpPr/>
          <p:nvPr/>
        </p:nvSpPr>
        <p:spPr>
          <a:xfrm>
            <a:off x="0" y="0"/>
            <a:ext cx="12192000" cy="1009292"/>
          </a:xfrm>
          <a:prstGeom prst="rect">
            <a:avLst/>
          </a:prstGeom>
          <a:solidFill>
            <a:srgbClr val="215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B1310-21C8-7DB6-CD73-61FE1EF29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Rise of Offshore Wind Farms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F9DD71-183A-8ADA-7893-D0FE29D2D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0638" y="5897891"/>
            <a:ext cx="861135" cy="8535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D05668-169D-120E-05B7-4ACD7450C9FE}"/>
              </a:ext>
            </a:extLst>
          </p:cNvPr>
          <p:cNvSpPr txBox="1"/>
          <p:nvPr/>
        </p:nvSpPr>
        <p:spPr>
          <a:xfrm>
            <a:off x="-301880" y="5897890"/>
            <a:ext cx="12795760" cy="731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u="sng" noProof="0" dirty="0">
                <a:latin typeface="Impact" panose="020B0806030902050204" pitchFamily="34" charset="0"/>
              </a:rPr>
              <a:t>900-1.100 additional turbines before the end of 2032</a:t>
            </a:r>
            <a:endParaRPr lang="en-GB" sz="3200" u="sng" baseline="30000" noProof="0" dirty="0">
              <a:latin typeface="Impact" panose="020B080603090205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40E769-FB4D-17CF-D3A3-63C58E23330E}"/>
              </a:ext>
            </a:extLst>
          </p:cNvPr>
          <p:cNvGrpSpPr/>
          <p:nvPr/>
        </p:nvGrpSpPr>
        <p:grpSpPr>
          <a:xfrm>
            <a:off x="9212453" y="114842"/>
            <a:ext cx="2693797" cy="760588"/>
            <a:chOff x="7336028" y="2814481"/>
            <a:chExt cx="3285880" cy="927761"/>
          </a:xfrm>
        </p:grpSpPr>
        <p:pic>
          <p:nvPicPr>
            <p:cNvPr id="21" name="Afbeelding 8" descr="Afbeelding met logo&#10;&#10;Automatisch gegenereerde beschrijving">
              <a:extLst>
                <a:ext uri="{FF2B5EF4-FFF2-40B4-BE49-F238E27FC236}">
                  <a16:creationId xmlns:a16="http://schemas.microsoft.com/office/drawing/2014/main" id="{598021CD-E298-93DE-93B2-D38F41EF8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809" y="2916680"/>
              <a:ext cx="1136099" cy="72336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5D2CBB-BBF1-A925-FFE2-01486E27E58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127"/>
            <a:stretch/>
          </p:blipFill>
          <p:spPr bwMode="auto">
            <a:xfrm>
              <a:off x="7336028" y="2814481"/>
              <a:ext cx="857572" cy="927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Wageningen University - Swaptop">
              <a:extLst>
                <a:ext uri="{FF2B5EF4-FFF2-40B4-BE49-F238E27FC236}">
                  <a16:creationId xmlns:a16="http://schemas.microsoft.com/office/drawing/2014/main" id="{D26983D4-A494-62C0-0102-465F5EB5C4F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01" r="70945" b="27258"/>
            <a:stretch/>
          </p:blipFill>
          <p:spPr bwMode="auto">
            <a:xfrm>
              <a:off x="8289069" y="2816496"/>
              <a:ext cx="1101271" cy="923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79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AC0C-06CF-EAD5-19FB-7D5021CA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OWF impacts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46214-0937-2BB9-FC22-E5DB600C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0C4D-1A08-FFB6-E6D7-DED5D6F53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Environmental changes</a:t>
            </a:r>
          </a:p>
          <a:p>
            <a:pPr lvl="2"/>
            <a:r>
              <a:rPr lang="en-GB" dirty="0"/>
              <a:t>Hard substrate, Electromagnetic fields</a:t>
            </a:r>
          </a:p>
          <a:p>
            <a:pPr lvl="2"/>
            <a:r>
              <a:rPr lang="en-GB" dirty="0"/>
              <a:t>Mixing water layers, Noise pollution </a:t>
            </a:r>
          </a:p>
          <a:p>
            <a:pPr marL="914400" lvl="2" indent="0">
              <a:buNone/>
            </a:pPr>
            <a:endParaRPr lang="en-GB" noProof="0" dirty="0"/>
          </a:p>
          <a:p>
            <a:r>
              <a:rPr lang="en-GB" noProof="0" dirty="0"/>
              <a:t>OWFs phases</a:t>
            </a:r>
          </a:p>
          <a:p>
            <a:pPr lvl="2"/>
            <a:r>
              <a:rPr lang="en-GB" dirty="0"/>
              <a:t>Construction &lt;&gt; Operational </a:t>
            </a:r>
          </a:p>
          <a:p>
            <a:endParaRPr lang="en-GB" dirty="0"/>
          </a:p>
          <a:p>
            <a:r>
              <a:rPr lang="en-GB" noProof="0" dirty="0"/>
              <a:t>Indicator species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lvl="1"/>
            <a:endParaRPr lang="en-GB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4A4214-1A58-FA3D-1885-1A5C2C7F4BF5}"/>
              </a:ext>
            </a:extLst>
          </p:cNvPr>
          <p:cNvGrpSpPr/>
          <p:nvPr/>
        </p:nvGrpSpPr>
        <p:grpSpPr>
          <a:xfrm>
            <a:off x="4307375" y="2378967"/>
            <a:ext cx="1505336" cy="384711"/>
            <a:chOff x="5469308" y="4613357"/>
            <a:chExt cx="1505336" cy="384711"/>
          </a:xfrm>
        </p:grpSpPr>
        <p:pic>
          <p:nvPicPr>
            <p:cNvPr id="7" name="Picture 25" descr="Afbeeldingsresultaat voor sound wave silhouette">
              <a:extLst>
                <a:ext uri="{FF2B5EF4-FFF2-40B4-BE49-F238E27FC236}">
                  <a16:creationId xmlns:a16="http://schemas.microsoft.com/office/drawing/2014/main" id="{38F049A9-C8A9-0CAE-0483-963CC06361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1" r="58474"/>
            <a:stretch/>
          </p:blipFill>
          <p:spPr bwMode="auto">
            <a:xfrm flipH="1">
              <a:off x="5469308" y="4613357"/>
              <a:ext cx="752668" cy="38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5" descr="Afbeeldingsresultaat voor sound wave silhouette">
              <a:extLst>
                <a:ext uri="{FF2B5EF4-FFF2-40B4-BE49-F238E27FC236}">
                  <a16:creationId xmlns:a16="http://schemas.microsoft.com/office/drawing/2014/main" id="{0E7E4B93-78E8-66CA-6BA6-5DA76C4425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1" r="58474"/>
            <a:stretch/>
          </p:blipFill>
          <p:spPr bwMode="auto">
            <a:xfrm flipH="1">
              <a:off x="6221976" y="4613357"/>
              <a:ext cx="752668" cy="38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Offshore Wind Farm Artificial Reefs Affect Ecosystem Structure and  Functioning: A Synthesis | Oceanography">
            <a:extLst>
              <a:ext uri="{FF2B5EF4-FFF2-40B4-BE49-F238E27FC236}">
                <a16:creationId xmlns:a16="http://schemas.microsoft.com/office/drawing/2014/main" id="{98D3229E-2F87-B061-31B1-AC2CF1E5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85" y="-1948"/>
            <a:ext cx="4852778" cy="685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C8D6D9A-E6CF-86A1-DF21-51A5DCD426D2}"/>
              </a:ext>
            </a:extLst>
          </p:cNvPr>
          <p:cNvSpPr/>
          <p:nvPr/>
        </p:nvSpPr>
        <p:spPr>
          <a:xfrm>
            <a:off x="7440253" y="3134982"/>
            <a:ext cx="1232407" cy="8619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D18AAF-ED64-FF84-12E5-13F66E9E6D4E}"/>
              </a:ext>
            </a:extLst>
          </p:cNvPr>
          <p:cNvSpPr/>
          <p:nvPr/>
        </p:nvSpPr>
        <p:spPr>
          <a:xfrm>
            <a:off x="10214674" y="1833579"/>
            <a:ext cx="1232407" cy="8619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912F7-E8CC-7CB6-00F1-CFE7AAE309A2}"/>
              </a:ext>
            </a:extLst>
          </p:cNvPr>
          <p:cNvSpPr txBox="1"/>
          <p:nvPr/>
        </p:nvSpPr>
        <p:spPr>
          <a:xfrm>
            <a:off x="9905492" y="6550025"/>
            <a:ext cx="16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err="1"/>
              <a:t>Degraer</a:t>
            </a:r>
            <a:r>
              <a:rPr lang="nl-NL" sz="1400" dirty="0"/>
              <a:t> et al. 2020</a:t>
            </a:r>
            <a:endParaRPr lang="en-GB" sz="1400" dirty="0"/>
          </a:p>
        </p:txBody>
      </p:sp>
      <p:pic>
        <p:nvPicPr>
          <p:cNvPr id="15" name="Picture 2" descr="Harbor Porpoise | NOAA Fisheries">
            <a:extLst>
              <a:ext uri="{FF2B5EF4-FFF2-40B4-BE49-F238E27FC236}">
                <a16:creationId xmlns:a16="http://schemas.microsoft.com/office/drawing/2014/main" id="{4CD0AD87-7758-AD1C-0C81-E1123E83E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31426"/>
          <a:stretch/>
        </p:blipFill>
        <p:spPr bwMode="auto">
          <a:xfrm rot="21325248" flipH="1">
            <a:off x="737252" y="4868959"/>
            <a:ext cx="2535212" cy="69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ED422D5-3FA4-0537-6C78-07F13CEA0D6A}"/>
              </a:ext>
            </a:extLst>
          </p:cNvPr>
          <p:cNvGrpSpPr/>
          <p:nvPr/>
        </p:nvGrpSpPr>
        <p:grpSpPr>
          <a:xfrm>
            <a:off x="3728079" y="4658736"/>
            <a:ext cx="1677808" cy="1243312"/>
            <a:chOff x="2414852" y="-1819137"/>
            <a:chExt cx="2441899" cy="18095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B79B23F-51A0-39D9-69C9-62A7419A5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77192" y="-181913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313E4A-EED6-A97F-9B37-E5F25C580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01690" y="-1563553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CABF43C-7271-4CE6-5873-68B160C76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14852" y="-139087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4EE1E3-73E8-FD03-DF32-31D7775E2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45414" y="-119748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B60305-BF5A-0B6A-D5C9-601CA76674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2298" y="-1018425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C4A55E8-505F-DF3F-B7C6-5FD384923CE2}"/>
              </a:ext>
            </a:extLst>
          </p:cNvPr>
          <p:cNvSpPr txBox="1"/>
          <p:nvPr/>
        </p:nvSpPr>
        <p:spPr>
          <a:xfrm>
            <a:off x="3356297" y="5031763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87365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C8790-3663-28F8-BCA6-455014F8C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2B83-D137-7E64-E43E-89A3B523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Objectives &amp; Research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B183-0B63-13DE-D610-689232E1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5A91AB2F-1EC3-0962-0414-7C883D529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7" t="9268" b="15019"/>
          <a:stretch/>
        </p:blipFill>
        <p:spPr>
          <a:xfrm>
            <a:off x="9055100" y="1009292"/>
            <a:ext cx="5093724" cy="7013934"/>
          </a:xfrm>
          <a:prstGeom prst="rect">
            <a:avLst/>
          </a:prstGeom>
          <a:gradFill>
            <a:gsLst>
              <a:gs pos="47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620BD0-75EA-B300-D29E-471143026D1E}"/>
              </a:ext>
            </a:extLst>
          </p:cNvPr>
          <p:cNvSpPr/>
          <p:nvPr/>
        </p:nvSpPr>
        <p:spPr>
          <a:xfrm>
            <a:off x="8178800" y="1009292"/>
            <a:ext cx="4013200" cy="5848708"/>
          </a:xfrm>
          <a:prstGeom prst="rect">
            <a:avLst/>
          </a:prstGeom>
          <a:gradFill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079D9-2D61-AE66-55B6-9BF1E0D05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noProof="0" dirty="0"/>
              <a:t>What are the effects of operational OWFs on:</a:t>
            </a:r>
          </a:p>
          <a:p>
            <a:pPr marL="0" indent="0">
              <a:buNone/>
            </a:pPr>
            <a:endParaRPr lang="en-GB" noProof="0" dirty="0"/>
          </a:p>
          <a:p>
            <a:pPr lvl="1"/>
            <a:r>
              <a:rPr lang="en-GB" sz="2800" noProof="0" dirty="0"/>
              <a:t>Pelagic fish abundance</a:t>
            </a:r>
          </a:p>
          <a:p>
            <a:pPr lvl="1"/>
            <a:endParaRPr lang="en-GB" sz="2800" noProof="0" dirty="0"/>
          </a:p>
          <a:p>
            <a:pPr lvl="1"/>
            <a:r>
              <a:rPr lang="en-GB" sz="2800" noProof="0" dirty="0"/>
              <a:t>Harbour porpoise presence</a:t>
            </a:r>
          </a:p>
          <a:p>
            <a:pPr lvl="1"/>
            <a:endParaRPr lang="en-GB" sz="2800" noProof="0" dirty="0"/>
          </a:p>
          <a:p>
            <a:pPr lvl="1"/>
            <a:r>
              <a:rPr lang="en-GB" sz="2800" noProof="0" dirty="0"/>
              <a:t>Temporal patterns on both groups</a:t>
            </a:r>
          </a:p>
          <a:p>
            <a:pPr lvl="1"/>
            <a:endParaRPr lang="en-GB" sz="2800" noProof="0" dirty="0"/>
          </a:p>
          <a:p>
            <a:pPr lvl="1"/>
            <a:r>
              <a:rPr lang="en-GB" sz="2800" noProof="0" dirty="0"/>
              <a:t>The interaction between groups</a:t>
            </a:r>
          </a:p>
        </p:txBody>
      </p:sp>
      <p:pic>
        <p:nvPicPr>
          <p:cNvPr id="8" name="Picture 2" descr="Harbor Porpoise | NOAA Fisheries">
            <a:extLst>
              <a:ext uri="{FF2B5EF4-FFF2-40B4-BE49-F238E27FC236}">
                <a16:creationId xmlns:a16="http://schemas.microsoft.com/office/drawing/2014/main" id="{A466EEE8-ACD5-F303-E70C-609269FC2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31426"/>
          <a:stretch/>
        </p:blipFill>
        <p:spPr bwMode="auto">
          <a:xfrm rot="21325248" flipH="1">
            <a:off x="6042623" y="3349610"/>
            <a:ext cx="1614960" cy="44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D5E1861-CB7F-A7C7-D9FE-B11910E5B955}"/>
              </a:ext>
            </a:extLst>
          </p:cNvPr>
          <p:cNvGrpSpPr/>
          <p:nvPr/>
        </p:nvGrpSpPr>
        <p:grpSpPr>
          <a:xfrm>
            <a:off x="5691282" y="2236697"/>
            <a:ext cx="1410917" cy="1045537"/>
            <a:chOff x="2414852" y="-1819137"/>
            <a:chExt cx="2441899" cy="18095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C75F26-2AFA-83E1-F9C6-155FCD817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77192" y="-181913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A66F84-E2E5-86E7-99C5-8908A6FEC7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01690" y="-1563553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D5D99E-2C49-7A31-10D8-C3A83077D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14852" y="-139087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5B6CA-8CBB-B124-C108-062BF5AB4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45414" y="-119748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11A849-14FB-9600-47AE-8FBBCB9C8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2298" y="-1018425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B2DD9AEC-6D9B-E9FC-7D8E-6D6475051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330" y="4084658"/>
            <a:ext cx="683417" cy="6834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15A889B-EC2D-3182-D703-340436C02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012" y="4084658"/>
            <a:ext cx="684566" cy="684566"/>
          </a:xfrm>
          <a:prstGeom prst="rect">
            <a:avLst/>
          </a:prstGeom>
        </p:spPr>
      </p:pic>
      <p:pic>
        <p:nvPicPr>
          <p:cNvPr id="40" name="Picture 2" descr="Harbor Porpoise | NOAA Fisheries">
            <a:extLst>
              <a:ext uri="{FF2B5EF4-FFF2-40B4-BE49-F238E27FC236}">
                <a16:creationId xmlns:a16="http://schemas.microsoft.com/office/drawing/2014/main" id="{08047EEE-94BB-8B3C-0746-A28ECA86A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31426"/>
          <a:stretch/>
        </p:blipFill>
        <p:spPr bwMode="auto">
          <a:xfrm rot="21325248">
            <a:off x="7978151" y="4962108"/>
            <a:ext cx="1612217" cy="4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C27CD1-88DC-3AFE-C333-70ADFF7E6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41333" y="4909085"/>
            <a:ext cx="956549" cy="6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72F4BE9-5326-97E4-F52D-4B1DED7F7A3A}"/>
              </a:ext>
            </a:extLst>
          </p:cNvPr>
          <p:cNvSpPr txBox="1"/>
          <p:nvPr/>
        </p:nvSpPr>
        <p:spPr>
          <a:xfrm>
            <a:off x="7566642" y="4932710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dirty="0"/>
              <a:t>*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95982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2C2BD-1ABA-5FD5-52C0-C5DA12319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6976-9694-38C2-7CE2-5856E959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Study site &amp;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F0852-2B25-2C40-B6FE-03EFEE34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5</a:t>
            </a:fld>
            <a:endParaRPr lang="en-GB" noProof="0" dirty="0"/>
          </a:p>
        </p:txBody>
      </p:sp>
      <p:pic>
        <p:nvPicPr>
          <p:cNvPr id="66" name="Content Placeholder 65">
            <a:extLst>
              <a:ext uri="{FF2B5EF4-FFF2-40B4-BE49-F238E27FC236}">
                <a16:creationId xmlns:a16="http://schemas.microsoft.com/office/drawing/2014/main" id="{20FE5998-DCF2-7248-FD09-8190A463C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306" y="1252538"/>
            <a:ext cx="6529387" cy="4352925"/>
          </a:xfrm>
        </p:spPr>
      </p:pic>
      <p:pic>
        <p:nvPicPr>
          <p:cNvPr id="41" name="Picture 40" descr="A map of a military base&#10;&#10;Description automatically generated">
            <a:extLst>
              <a:ext uri="{FF2B5EF4-FFF2-40B4-BE49-F238E27FC236}">
                <a16:creationId xmlns:a16="http://schemas.microsoft.com/office/drawing/2014/main" id="{77390715-A7CF-DE23-8393-41F0E1CDAA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2" t="27101" r="9418" b="9264"/>
          <a:stretch/>
        </p:blipFill>
        <p:spPr>
          <a:xfrm>
            <a:off x="838200" y="1009291"/>
            <a:ext cx="10515600" cy="5883084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36796B1-1D66-2A98-50C8-F843CE729F54}"/>
              </a:ext>
            </a:extLst>
          </p:cNvPr>
          <p:cNvCxnSpPr/>
          <p:nvPr/>
        </p:nvCxnSpPr>
        <p:spPr>
          <a:xfrm flipV="1">
            <a:off x="5361781" y="2611250"/>
            <a:ext cx="720756" cy="25398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21B665-06AC-BFE4-B09C-04C4BCDE847E}"/>
              </a:ext>
            </a:extLst>
          </p:cNvPr>
          <p:cNvCxnSpPr>
            <a:cxnSpLocks/>
          </p:cNvCxnSpPr>
          <p:nvPr/>
        </p:nvCxnSpPr>
        <p:spPr>
          <a:xfrm flipV="1">
            <a:off x="4156310" y="1544623"/>
            <a:ext cx="1938033" cy="68407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922FB0-E960-C488-2163-5D9BB05A7411}"/>
              </a:ext>
            </a:extLst>
          </p:cNvPr>
          <p:cNvCxnSpPr>
            <a:cxnSpLocks/>
          </p:cNvCxnSpPr>
          <p:nvPr/>
        </p:nvCxnSpPr>
        <p:spPr>
          <a:xfrm flipV="1">
            <a:off x="2730813" y="2974150"/>
            <a:ext cx="1155499" cy="764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6FCFB77-598F-0CC5-A65A-59DCA465F78F}"/>
              </a:ext>
            </a:extLst>
          </p:cNvPr>
          <p:cNvCxnSpPr>
            <a:cxnSpLocks/>
          </p:cNvCxnSpPr>
          <p:nvPr/>
        </p:nvCxnSpPr>
        <p:spPr>
          <a:xfrm flipV="1">
            <a:off x="1611925" y="3012359"/>
            <a:ext cx="2333878" cy="12806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C9A8DD-3FF5-9684-8DB8-523EF2F97A97}"/>
              </a:ext>
            </a:extLst>
          </p:cNvPr>
          <p:cNvCxnSpPr>
            <a:cxnSpLocks/>
          </p:cNvCxnSpPr>
          <p:nvPr/>
        </p:nvCxnSpPr>
        <p:spPr>
          <a:xfrm flipV="1">
            <a:off x="4076225" y="3918908"/>
            <a:ext cx="384404" cy="97130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5A448F-506A-8F5E-31C1-2386F310F237}"/>
              </a:ext>
            </a:extLst>
          </p:cNvPr>
          <p:cNvCxnSpPr>
            <a:cxnSpLocks/>
          </p:cNvCxnSpPr>
          <p:nvPr/>
        </p:nvCxnSpPr>
        <p:spPr>
          <a:xfrm flipV="1">
            <a:off x="4156310" y="3698212"/>
            <a:ext cx="718753" cy="119200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54A2F97-5D0B-1189-D544-5ACFE0C714C8}"/>
              </a:ext>
            </a:extLst>
          </p:cNvPr>
          <p:cNvSpPr/>
          <p:nvPr/>
        </p:nvSpPr>
        <p:spPr>
          <a:xfrm>
            <a:off x="1497995" y="4281202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6B9D15C-549F-EF60-AAE3-0E12819EECAD}"/>
              </a:ext>
            </a:extLst>
          </p:cNvPr>
          <p:cNvSpPr/>
          <p:nvPr/>
        </p:nvSpPr>
        <p:spPr>
          <a:xfrm>
            <a:off x="4070352" y="2203562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909B446-6B25-366A-3D56-77E7DF75C064}"/>
              </a:ext>
            </a:extLst>
          </p:cNvPr>
          <p:cNvSpPr/>
          <p:nvPr/>
        </p:nvSpPr>
        <p:spPr>
          <a:xfrm>
            <a:off x="3881314" y="2936584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1C9D73B-8A61-9FD2-14EF-1E3FFC2CC94B}"/>
              </a:ext>
            </a:extLst>
          </p:cNvPr>
          <p:cNvSpPr/>
          <p:nvPr/>
        </p:nvSpPr>
        <p:spPr>
          <a:xfrm>
            <a:off x="2622567" y="2991595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60158A1-3C37-6880-FD5F-ADDD7736FC54}"/>
              </a:ext>
            </a:extLst>
          </p:cNvPr>
          <p:cNvSpPr/>
          <p:nvPr/>
        </p:nvSpPr>
        <p:spPr>
          <a:xfrm>
            <a:off x="6096782" y="2540765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6C5187F-97F8-CD88-94FB-2C23E3EA02B4}"/>
              </a:ext>
            </a:extLst>
          </p:cNvPr>
          <p:cNvSpPr/>
          <p:nvPr/>
        </p:nvSpPr>
        <p:spPr>
          <a:xfrm>
            <a:off x="5279134" y="2833521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E69431-6B37-4B52-2290-8FF30FC32780}"/>
              </a:ext>
            </a:extLst>
          </p:cNvPr>
          <p:cNvSpPr/>
          <p:nvPr/>
        </p:nvSpPr>
        <p:spPr>
          <a:xfrm>
            <a:off x="4845927" y="3574390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6CCD5BC-58B2-E514-6C81-32FE30F457A5}"/>
              </a:ext>
            </a:extLst>
          </p:cNvPr>
          <p:cNvSpPr/>
          <p:nvPr/>
        </p:nvSpPr>
        <p:spPr>
          <a:xfrm>
            <a:off x="4064478" y="4913708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6A1D957-3D87-63EA-C604-9156997F7EEE}"/>
              </a:ext>
            </a:extLst>
          </p:cNvPr>
          <p:cNvSpPr/>
          <p:nvPr/>
        </p:nvSpPr>
        <p:spPr>
          <a:xfrm>
            <a:off x="4439323" y="3842075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7DC0E1B-4E93-678C-EE86-F55CB168C133}"/>
              </a:ext>
            </a:extLst>
          </p:cNvPr>
          <p:cNvSpPr/>
          <p:nvPr/>
        </p:nvSpPr>
        <p:spPr>
          <a:xfrm>
            <a:off x="4017251" y="4915828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6C8C048-4134-4CBB-EC94-BBC8C5E48042}"/>
              </a:ext>
            </a:extLst>
          </p:cNvPr>
          <p:cNvSpPr/>
          <p:nvPr/>
        </p:nvSpPr>
        <p:spPr>
          <a:xfrm>
            <a:off x="6076014" y="1475304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1F76968-E2EF-70AA-781A-EEFC2FADA36D}"/>
              </a:ext>
            </a:extLst>
          </p:cNvPr>
          <p:cNvSpPr/>
          <p:nvPr/>
        </p:nvSpPr>
        <p:spPr>
          <a:xfrm>
            <a:off x="3928519" y="2933439"/>
            <a:ext cx="94453" cy="944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7E90DCE-3060-B4B5-7307-133A810D7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2" r="73995"/>
          <a:stretch/>
        </p:blipFill>
        <p:spPr>
          <a:xfrm>
            <a:off x="-6728923" y="240972"/>
            <a:ext cx="2675106" cy="6536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13A22-A01C-2D22-9C5C-19DE12C41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844" y="5718149"/>
            <a:ext cx="666000" cy="66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EDFC8-9D1F-6AF2-9B78-6B88259C1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8267" y="3509075"/>
            <a:ext cx="666000" cy="666000"/>
          </a:xfrm>
          <a:prstGeom prst="rect">
            <a:avLst/>
          </a:prstGeom>
        </p:spPr>
      </p:pic>
      <p:pic>
        <p:nvPicPr>
          <p:cNvPr id="14" name="Picture 5" descr="A picture containing LEGO, toy, indoor, orange&#10;&#10;Description automatically generated">
            <a:extLst>
              <a:ext uri="{FF2B5EF4-FFF2-40B4-BE49-F238E27FC236}">
                <a16:creationId xmlns:a16="http://schemas.microsoft.com/office/drawing/2014/main" id="{03F8AF03-2541-7771-404A-80EBEF6F6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54" y="5023507"/>
            <a:ext cx="2234665" cy="1753670"/>
          </a:xfrm>
          <a:prstGeom prst="rect">
            <a:avLst/>
          </a:prstGeom>
        </p:spPr>
      </p:pic>
      <p:pic>
        <p:nvPicPr>
          <p:cNvPr id="15" name="Picture 14" descr="Shipwreck 2 SVG Shipwreck Svg Ship SVG Nautical Shipwreck | Etsy in ...">
            <a:extLst>
              <a:ext uri="{FF2B5EF4-FFF2-40B4-BE49-F238E27FC236}">
                <a16:creationId xmlns:a16="http://schemas.microsoft.com/office/drawing/2014/main" id="{123B8FD8-AF00-C18B-7282-652D7C5F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54" y="3503774"/>
            <a:ext cx="696226" cy="5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18,777 Wind Turbine Illustrations &amp; Clip Art - iStock">
            <a:extLst>
              <a:ext uri="{FF2B5EF4-FFF2-40B4-BE49-F238E27FC236}">
                <a16:creationId xmlns:a16="http://schemas.microsoft.com/office/drawing/2014/main" id="{16B3D9D3-2DDC-87BA-2528-5E463408D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3" t="12133" r="16707" b="18749"/>
          <a:stretch/>
        </p:blipFill>
        <p:spPr bwMode="auto">
          <a:xfrm>
            <a:off x="4336689" y="2684036"/>
            <a:ext cx="538374" cy="54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BB44B0-743D-58CC-754B-EF44D5B2E7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83" y="1123264"/>
            <a:ext cx="9062704" cy="54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5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A4F9B-E696-BF92-5010-69834F610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8DC1-FBAF-15B0-B181-B157665C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Study site &amp;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31A0-9D10-AA22-4B6C-ECAD8E0D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9CE0F-F42F-23B4-1E62-B275D0F48F70}"/>
              </a:ext>
            </a:extLst>
          </p:cNvPr>
          <p:cNvSpPr/>
          <p:nvPr/>
        </p:nvSpPr>
        <p:spPr>
          <a:xfrm>
            <a:off x="8178800" y="1009292"/>
            <a:ext cx="4013200" cy="5848708"/>
          </a:xfrm>
          <a:prstGeom prst="rect">
            <a:avLst/>
          </a:prstGeom>
          <a:gradFill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E0D2E-455B-A9AB-EBD5-02F39FD16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DA5098-4A87-069A-9CD7-D1A0E99C17B9}"/>
              </a:ext>
            </a:extLst>
          </p:cNvPr>
          <p:cNvGrpSpPr/>
          <p:nvPr/>
        </p:nvGrpSpPr>
        <p:grpSpPr>
          <a:xfrm>
            <a:off x="1444056" y="1009292"/>
            <a:ext cx="9303888" cy="5875899"/>
            <a:chOff x="485289" y="1473618"/>
            <a:chExt cx="8144090" cy="5143425"/>
          </a:xfrm>
        </p:grpSpPr>
        <p:pic>
          <p:nvPicPr>
            <p:cNvPr id="8" name="Picture 7" descr="A map of a military base&#10;&#10;Description automatically generated">
              <a:extLst>
                <a:ext uri="{FF2B5EF4-FFF2-40B4-BE49-F238E27FC236}">
                  <a16:creationId xmlns:a16="http://schemas.microsoft.com/office/drawing/2014/main" id="{35063E33-6826-A67D-5BC6-B1DFB6178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2" t="18901" r="9418" b="9264"/>
            <a:stretch/>
          </p:blipFill>
          <p:spPr>
            <a:xfrm>
              <a:off x="485289" y="1473618"/>
              <a:ext cx="8144090" cy="5143425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B654C48-992A-F981-D060-B8BB17C9C840}"/>
                </a:ext>
              </a:extLst>
            </p:cNvPr>
            <p:cNvCxnSpPr/>
            <p:nvPr/>
          </p:nvCxnSpPr>
          <p:spPr>
            <a:xfrm flipV="1">
              <a:off x="3988698" y="3301409"/>
              <a:ext cx="558209" cy="19670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EA47F7-5D69-2ED8-00CC-3CF1A58F8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5089" y="2475331"/>
              <a:ext cx="1500962" cy="52979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7C0FD4-4B62-53CF-EDDB-A9DB7AA2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1074" y="3582467"/>
              <a:ext cx="894907" cy="5918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170AB6-E7E7-5591-DCE0-55686576C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521" y="3612059"/>
              <a:ext cx="1807535" cy="99183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11EF94-CA18-FD94-702A-3CBEE594BA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3065" y="4314160"/>
              <a:ext cx="297712" cy="75225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BCE6BF-0147-E771-451D-7FFB6989B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5089" y="4143236"/>
              <a:ext cx="556658" cy="92317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D226C0-F7AE-7FBD-543B-6ED8159F7D37}"/>
                </a:ext>
              </a:extLst>
            </p:cNvPr>
            <p:cNvSpPr/>
            <p:nvPr/>
          </p:nvSpPr>
          <p:spPr>
            <a:xfrm>
              <a:off x="996285" y="4594749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66C264-998D-434B-8D85-C2433A7ACD83}"/>
                </a:ext>
              </a:extLst>
            </p:cNvPr>
            <p:cNvSpPr/>
            <p:nvPr/>
          </p:nvSpPr>
          <p:spPr>
            <a:xfrm>
              <a:off x="2988516" y="2985664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AA5E9A-43F1-20AA-080A-621DD882ACF3}"/>
                </a:ext>
              </a:extLst>
            </p:cNvPr>
            <p:cNvSpPr/>
            <p:nvPr/>
          </p:nvSpPr>
          <p:spPr>
            <a:xfrm>
              <a:off x="2842111" y="3553373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043A77-E602-173F-935E-214D4AEF0E23}"/>
                </a:ext>
              </a:extLst>
            </p:cNvPr>
            <p:cNvSpPr/>
            <p:nvPr/>
          </p:nvSpPr>
          <p:spPr>
            <a:xfrm>
              <a:off x="1867240" y="3595978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BB331D-DEAF-C3A5-53BD-B8CB52B1510A}"/>
                </a:ext>
              </a:extLst>
            </p:cNvPr>
            <p:cNvSpPr/>
            <p:nvPr/>
          </p:nvSpPr>
          <p:spPr>
            <a:xfrm>
              <a:off x="4557940" y="3246820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C77811-28AA-7285-4906-4D5C598D6B9F}"/>
                </a:ext>
              </a:extLst>
            </p:cNvPr>
            <p:cNvSpPr/>
            <p:nvPr/>
          </p:nvSpPr>
          <p:spPr>
            <a:xfrm>
              <a:off x="3924690" y="3473553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3E1B68-F2FF-7034-B579-A18F53884ED8}"/>
                </a:ext>
              </a:extLst>
            </p:cNvPr>
            <p:cNvSpPr/>
            <p:nvPr/>
          </p:nvSpPr>
          <p:spPr>
            <a:xfrm>
              <a:off x="3589181" y="4047339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DA229A-8B41-006F-C029-ABA73D82DB63}"/>
                </a:ext>
              </a:extLst>
            </p:cNvPr>
            <p:cNvSpPr/>
            <p:nvPr/>
          </p:nvSpPr>
          <p:spPr>
            <a:xfrm>
              <a:off x="2983967" y="5084610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FDE140C-481E-6A70-558E-2873CE3BC0CD}"/>
                </a:ext>
              </a:extLst>
            </p:cNvPr>
            <p:cNvSpPr/>
            <p:nvPr/>
          </p:nvSpPr>
          <p:spPr>
            <a:xfrm>
              <a:off x="3274276" y="4254655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673EB5-67DD-13FE-82EF-714E5C221A17}"/>
                </a:ext>
              </a:extLst>
            </p:cNvPr>
            <p:cNvSpPr/>
            <p:nvPr/>
          </p:nvSpPr>
          <p:spPr>
            <a:xfrm>
              <a:off x="2947391" y="5086252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3D0F102-A9C1-E43C-F4EF-21AC3192780D}"/>
                </a:ext>
              </a:extLst>
            </p:cNvPr>
            <p:cNvSpPr/>
            <p:nvPr/>
          </p:nvSpPr>
          <p:spPr>
            <a:xfrm>
              <a:off x="4541855" y="2421645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E514BE-3388-78D3-E324-6AE6A05E4813}"/>
                </a:ext>
              </a:extLst>
            </p:cNvPr>
            <p:cNvSpPr/>
            <p:nvPr/>
          </p:nvSpPr>
          <p:spPr>
            <a:xfrm>
              <a:off x="2878670" y="3550937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pic>
        <p:nvPicPr>
          <p:cNvPr id="28" name="Picture 27" descr="A ladder on a boat&#10;&#10;Description automatically generated">
            <a:extLst>
              <a:ext uri="{FF2B5EF4-FFF2-40B4-BE49-F238E27FC236}">
                <a16:creationId xmlns:a16="http://schemas.microsoft.com/office/drawing/2014/main" id="{6B199058-DFEA-7265-72AA-C32E2351D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01" y="1004440"/>
            <a:ext cx="4632960" cy="3474720"/>
          </a:xfrm>
          <a:prstGeom prst="rect">
            <a:avLst/>
          </a:prstGeom>
        </p:spPr>
      </p:pic>
      <p:pic>
        <p:nvPicPr>
          <p:cNvPr id="29" name="Picture 28" descr="A metal object in the air above the water&#10;&#10;Description automatically generated">
            <a:extLst>
              <a:ext uri="{FF2B5EF4-FFF2-40B4-BE49-F238E27FC236}">
                <a16:creationId xmlns:a16="http://schemas.microsoft.com/office/drawing/2014/main" id="{53421342-63E3-1A71-7737-803DAF1B0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80" y="4331854"/>
            <a:ext cx="3689237" cy="2766928"/>
          </a:xfrm>
          <a:prstGeom prst="rect">
            <a:avLst/>
          </a:prstGeom>
        </p:spPr>
      </p:pic>
      <p:pic>
        <p:nvPicPr>
          <p:cNvPr id="30" name="Picture 29" descr="A group of people on a boat&#10;&#10;Description automatically generated">
            <a:extLst>
              <a:ext uri="{FF2B5EF4-FFF2-40B4-BE49-F238E27FC236}">
                <a16:creationId xmlns:a16="http://schemas.microsoft.com/office/drawing/2014/main" id="{668F6E5C-829B-1BBA-B71B-A99D77E60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1951" y="1743874"/>
            <a:ext cx="5915468" cy="4436601"/>
          </a:xfrm>
          <a:prstGeom prst="rect">
            <a:avLst/>
          </a:prstGeom>
        </p:spPr>
      </p:pic>
      <p:pic>
        <p:nvPicPr>
          <p:cNvPr id="27" name="Picture 26" descr="A few workers on a boat&#10;&#10;Description automatically generated">
            <a:extLst>
              <a:ext uri="{FF2B5EF4-FFF2-40B4-BE49-F238E27FC236}">
                <a16:creationId xmlns:a16="http://schemas.microsoft.com/office/drawing/2014/main" id="{CE295DF6-D5BC-B67E-6D5D-3BAF9761B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4" y="1004440"/>
            <a:ext cx="4436601" cy="59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5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5AB16-1D87-E52A-B060-F688DA16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60F3-ABB7-8662-1B3D-AEA0379EB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Multi-sensor frames - </a:t>
            </a:r>
            <a:r>
              <a:rPr lang="en-GB" dirty="0"/>
              <a:t>Echosounder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F7502-0BA1-2268-DF79-D2065929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35E51C20-255B-9CC0-D379-5888DD1E5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61" b="6015"/>
          <a:stretch/>
        </p:blipFill>
        <p:spPr>
          <a:xfrm>
            <a:off x="3463760" y="1009292"/>
            <a:ext cx="7199927" cy="3397250"/>
          </a:xfrm>
          <a:prstGeom prst="rect">
            <a:avLst/>
          </a:prstGeom>
        </p:spPr>
      </p:pic>
      <p:pic>
        <p:nvPicPr>
          <p:cNvPr id="7" name="Picture 5" descr="A picture containing LEGO, toy, indoor, orange&#10;&#10;Description automatically generated">
            <a:extLst>
              <a:ext uri="{FF2B5EF4-FFF2-40B4-BE49-F238E27FC236}">
                <a16:creationId xmlns:a16="http://schemas.microsoft.com/office/drawing/2014/main" id="{DBB28716-A40B-8279-458E-B070C43F6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8" y="3977158"/>
            <a:ext cx="3577534" cy="2807497"/>
          </a:xfrm>
          <a:prstGeom prst="rect">
            <a:avLst/>
          </a:prstGeom>
        </p:spPr>
      </p:pic>
      <p:grpSp>
        <p:nvGrpSpPr>
          <p:cNvPr id="8" name="Groep 18">
            <a:extLst>
              <a:ext uri="{FF2B5EF4-FFF2-40B4-BE49-F238E27FC236}">
                <a16:creationId xmlns:a16="http://schemas.microsoft.com/office/drawing/2014/main" id="{9206FFF8-D564-840C-6757-18DA47D0974D}"/>
              </a:ext>
            </a:extLst>
          </p:cNvPr>
          <p:cNvGrpSpPr/>
          <p:nvPr/>
        </p:nvGrpSpPr>
        <p:grpSpPr>
          <a:xfrm>
            <a:off x="2684533" y="1179986"/>
            <a:ext cx="1739903" cy="3215476"/>
            <a:chOff x="1828579" y="-251589"/>
            <a:chExt cx="2207088" cy="4078870"/>
          </a:xfrm>
        </p:grpSpPr>
        <p:sp>
          <p:nvSpPr>
            <p:cNvPr id="9" name="Gelijkbenige driehoek 9">
              <a:extLst>
                <a:ext uri="{FF2B5EF4-FFF2-40B4-BE49-F238E27FC236}">
                  <a16:creationId xmlns:a16="http://schemas.microsoft.com/office/drawing/2014/main" id="{C559891C-9A7E-7403-B86D-1B2A8343C678}"/>
                </a:ext>
              </a:extLst>
            </p:cNvPr>
            <p:cNvSpPr/>
            <p:nvPr/>
          </p:nvSpPr>
          <p:spPr>
            <a:xfrm rot="10800000">
              <a:off x="1828579" y="-251589"/>
              <a:ext cx="2207088" cy="407887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6EE3C94A-23C8-8909-41FF-3F1388BA9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2122" y="670378"/>
              <a:ext cx="660408" cy="44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EB95B10-0D5A-4DF0-01E1-B69BECF93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191" y="832109"/>
              <a:ext cx="660408" cy="44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8048E52-17AD-277C-7B26-3BA6D19EF0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7239" y="738802"/>
              <a:ext cx="660408" cy="44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F2F68F7-CAA8-33F8-01D7-D04A0FDA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356" y="900533"/>
              <a:ext cx="660408" cy="44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78D6FEF-FDAD-0F1A-AE52-736833B90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473" y="801004"/>
              <a:ext cx="660408" cy="44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3E8504B-E1CA-40C0-63CA-1762C7FA4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5937" y="598842"/>
              <a:ext cx="660408" cy="44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5D17D33-4C3F-78BE-189E-972F64573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7038" y="723249"/>
              <a:ext cx="660408" cy="44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BF069-BF5E-5E9D-1474-559CD35FEF76}"/>
              </a:ext>
            </a:extLst>
          </p:cNvPr>
          <p:cNvGrpSpPr/>
          <p:nvPr/>
        </p:nvGrpSpPr>
        <p:grpSpPr>
          <a:xfrm>
            <a:off x="-1057821" y="-2974858"/>
            <a:ext cx="11717194" cy="2826106"/>
            <a:chOff x="-886871" y="-459256"/>
            <a:chExt cx="11717194" cy="282610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7A96AE-88EB-DE43-D878-049C21C80C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886871" y="-93115"/>
              <a:ext cx="6675120" cy="1959205"/>
              <a:chOff x="36260" y="2183629"/>
              <a:chExt cx="8268149" cy="2426765"/>
            </a:xfrm>
          </p:grpSpPr>
          <p:pic>
            <p:nvPicPr>
              <p:cNvPr id="37" name="Picture 2" descr="Harbor Porpoise | NOAA Fisheries">
                <a:extLst>
                  <a:ext uri="{FF2B5EF4-FFF2-40B4-BE49-F238E27FC236}">
                    <a16:creationId xmlns:a16="http://schemas.microsoft.com/office/drawing/2014/main" id="{B0E32009-A596-55AD-B438-F73131B66A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428" b="31426"/>
              <a:stretch/>
            </p:blipFill>
            <p:spPr bwMode="auto">
              <a:xfrm rot="21325248" flipH="1">
                <a:off x="36260" y="2183629"/>
                <a:ext cx="8268149" cy="2270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Flowchart: Stored Data 37">
                <a:extLst>
                  <a:ext uri="{FF2B5EF4-FFF2-40B4-BE49-F238E27FC236}">
                    <a16:creationId xmlns:a16="http://schemas.microsoft.com/office/drawing/2014/main" id="{98580317-6E99-A08F-2D2E-89B6955E4272}"/>
                  </a:ext>
                </a:extLst>
              </p:cNvPr>
              <p:cNvSpPr/>
              <p:nvPr/>
            </p:nvSpPr>
            <p:spPr>
              <a:xfrm rot="16385899">
                <a:off x="1612545" y="3914693"/>
                <a:ext cx="292525" cy="1098877"/>
              </a:xfrm>
              <a:prstGeom prst="flowChartOnlineStora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378884-57A6-D7A7-868F-C6AF2F418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3318" y="-224435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63AC045-5BD0-D524-C12D-698755D9D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87816" y="31149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9877CEA-F468-184A-492C-52EBE2EBB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00978" y="203832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83A37CA-CC49-0E49-8920-A1C78B1C4A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231540" y="397222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A634F93-54C8-2C51-4184-5F2FED3F74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88424" y="57627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687166C-E294-7FD4-CF43-5B3D1783B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318986" y="68795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8C147D2-533F-2C39-CD14-F48541725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3318" y="88107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D0FE3A6-55A7-EA25-D297-1EA4CFFA0E2F}"/>
                </a:ext>
              </a:extLst>
            </p:cNvPr>
            <p:cNvSpPr/>
            <p:nvPr/>
          </p:nvSpPr>
          <p:spPr>
            <a:xfrm rot="2399193">
              <a:off x="5061725" y="203832"/>
              <a:ext cx="914400" cy="91440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865819F4-9CCD-6040-DD8E-5D067BFBA559}"/>
                </a:ext>
              </a:extLst>
            </p:cNvPr>
            <p:cNvSpPr/>
            <p:nvPr/>
          </p:nvSpPr>
          <p:spPr>
            <a:xfrm rot="2399193">
              <a:off x="4954491" y="22440"/>
              <a:ext cx="1371600" cy="137160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863D7206-09A0-A452-1DB3-ED4C1B8C13FD}"/>
                </a:ext>
              </a:extLst>
            </p:cNvPr>
            <p:cNvSpPr/>
            <p:nvPr/>
          </p:nvSpPr>
          <p:spPr>
            <a:xfrm rot="2399193">
              <a:off x="4936381" y="-220713"/>
              <a:ext cx="1828800" cy="182880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FAA62906-BAFF-DE49-7AF8-1B5EAE16A3CC}"/>
                </a:ext>
              </a:extLst>
            </p:cNvPr>
            <p:cNvSpPr/>
            <p:nvPr/>
          </p:nvSpPr>
          <p:spPr>
            <a:xfrm rot="2399193">
              <a:off x="4967583" y="-459256"/>
              <a:ext cx="2286000" cy="228600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52A0F00-13AA-C6D6-A0C1-CD0831694B91}"/>
                </a:ext>
              </a:extLst>
            </p:cNvPr>
            <p:cNvGrpSpPr/>
            <p:nvPr/>
          </p:nvGrpSpPr>
          <p:grpSpPr>
            <a:xfrm flipH="1">
              <a:off x="6747300" y="80850"/>
              <a:ext cx="2317202" cy="2286000"/>
              <a:chOff x="5975652" y="3961978"/>
              <a:chExt cx="2317202" cy="2286000"/>
            </a:xfrm>
          </p:grpSpPr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128295A4-0ADB-C0B7-184A-80773176D1E1}"/>
                  </a:ext>
                </a:extLst>
              </p:cNvPr>
              <p:cNvSpPr/>
              <p:nvPr/>
            </p:nvSpPr>
            <p:spPr>
              <a:xfrm rot="2399193">
                <a:off x="6100996" y="4600570"/>
                <a:ext cx="914400" cy="914400"/>
              </a:xfrm>
              <a:prstGeom prst="arc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053C9B42-F738-53D8-17B5-9EBB01546913}"/>
                  </a:ext>
                </a:extLst>
              </p:cNvPr>
              <p:cNvSpPr/>
              <p:nvPr/>
            </p:nvSpPr>
            <p:spPr>
              <a:xfrm rot="2399193">
                <a:off x="5993762" y="4419178"/>
                <a:ext cx="1371600" cy="1371600"/>
              </a:xfrm>
              <a:prstGeom prst="arc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6F3B9F54-E87D-FA54-5ADE-C3E6685BB533}"/>
                  </a:ext>
                </a:extLst>
              </p:cNvPr>
              <p:cNvSpPr/>
              <p:nvPr/>
            </p:nvSpPr>
            <p:spPr>
              <a:xfrm rot="2399193">
                <a:off x="5975652" y="4176025"/>
                <a:ext cx="1828800" cy="1828800"/>
              </a:xfrm>
              <a:prstGeom prst="arc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7C514552-519B-4985-C40A-447D6BC04AD0}"/>
                  </a:ext>
                </a:extLst>
              </p:cNvPr>
              <p:cNvSpPr/>
              <p:nvPr/>
            </p:nvSpPr>
            <p:spPr>
              <a:xfrm rot="2399193">
                <a:off x="6006854" y="3961978"/>
                <a:ext cx="2286000" cy="2286000"/>
              </a:xfrm>
              <a:prstGeom prst="arc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4EE9723-980F-F758-01A1-EACB1DE43A39}"/>
              </a:ext>
            </a:extLst>
          </p:cNvPr>
          <p:cNvGrpSpPr/>
          <p:nvPr/>
        </p:nvGrpSpPr>
        <p:grpSpPr>
          <a:xfrm>
            <a:off x="463918" y="2285327"/>
            <a:ext cx="2220614" cy="1645550"/>
            <a:chOff x="2414852" y="-1819137"/>
            <a:chExt cx="2441899" cy="18095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298E70-D25E-C0F7-B102-4885B1045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77192" y="-181913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265FE0-D764-38A0-B9C4-440F2192B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01690" y="-1563553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094A667-4DCB-D7BB-751D-AE54E84FB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14852" y="-139087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66DB634-6451-247F-66D2-380E47560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45414" y="-1197480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F89FDB4-8B0F-211F-0398-3D6A3DA5F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2298" y="-1018425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6F13928B-6A15-52D5-2923-526FC33C479B}"/>
              </a:ext>
            </a:extLst>
          </p:cNvPr>
          <p:cNvSpPr/>
          <p:nvPr/>
        </p:nvSpPr>
        <p:spPr>
          <a:xfrm flipH="1">
            <a:off x="5771605" y="3362618"/>
            <a:ext cx="457200" cy="2295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BE85A1D-CEC2-6435-8EAC-D1B13F2C8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49" y="3169510"/>
            <a:ext cx="2859030" cy="3404623"/>
          </a:xfrm>
          <a:prstGeom prst="rect">
            <a:avLst/>
          </a:prstGeom>
        </p:spPr>
      </p:pic>
      <p:pic>
        <p:nvPicPr>
          <p:cNvPr id="47" name="Content Placeholder 46">
            <a:extLst>
              <a:ext uri="{FF2B5EF4-FFF2-40B4-BE49-F238E27FC236}">
                <a16:creationId xmlns:a16="http://schemas.microsoft.com/office/drawing/2014/main" id="{63FCE8EF-E69B-0B0C-F202-113E59E8E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49" y="3169510"/>
            <a:ext cx="2987046" cy="3404623"/>
          </a:xfr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C8E1E0B-F28B-D84F-13F1-F8B007B675FD}"/>
              </a:ext>
            </a:extLst>
          </p:cNvPr>
          <p:cNvSpPr txBox="1"/>
          <p:nvPr/>
        </p:nvSpPr>
        <p:spPr>
          <a:xfrm>
            <a:off x="8955113" y="4871821"/>
            <a:ext cx="245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Abundance based </a:t>
            </a:r>
          </a:p>
          <a:p>
            <a:r>
              <a:rPr lang="en-GB" b="1" dirty="0"/>
              <a:t>on 5 minutes per hour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91A6CD7-923C-EFAB-A62F-B4B1B6BDF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6093" y="4957740"/>
            <a:ext cx="1334782" cy="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87EDE26-E4EF-E265-8406-DC5EEB1C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6093" y="4957740"/>
            <a:ext cx="1334782" cy="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7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E607A-6A86-6A80-A1A0-BE014E99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48D28-86DD-BA2C-1BE5-D31D00B7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Multi-sensor frames – </a:t>
            </a:r>
            <a:r>
              <a:rPr lang="en-GB" dirty="0"/>
              <a:t>C-POD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F92FC-7131-AF50-D392-8B21B848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8</a:t>
            </a:fld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636C2B-5C71-965D-5987-CCC44F7E04B4}"/>
              </a:ext>
            </a:extLst>
          </p:cNvPr>
          <p:cNvGrpSpPr/>
          <p:nvPr/>
        </p:nvGrpSpPr>
        <p:grpSpPr>
          <a:xfrm>
            <a:off x="1100825" y="1218907"/>
            <a:ext cx="9743838" cy="2350146"/>
            <a:chOff x="-886871" y="-459256"/>
            <a:chExt cx="11717194" cy="282610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995677-CF1F-7995-42F6-FEF3184D95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886871" y="-93115"/>
              <a:ext cx="6675120" cy="1959205"/>
              <a:chOff x="36260" y="2183629"/>
              <a:chExt cx="8268149" cy="2426765"/>
            </a:xfrm>
          </p:grpSpPr>
          <p:pic>
            <p:nvPicPr>
              <p:cNvPr id="37" name="Picture 2" descr="Harbor Porpoise | NOAA Fisheries">
                <a:extLst>
                  <a:ext uri="{FF2B5EF4-FFF2-40B4-BE49-F238E27FC236}">
                    <a16:creationId xmlns:a16="http://schemas.microsoft.com/office/drawing/2014/main" id="{1669F5B5-5A28-3217-F486-53A14C919B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428" b="31426"/>
              <a:stretch/>
            </p:blipFill>
            <p:spPr bwMode="auto">
              <a:xfrm rot="21325248" flipH="1">
                <a:off x="36260" y="2183629"/>
                <a:ext cx="8268149" cy="2270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Flowchart: Stored Data 37">
                <a:extLst>
                  <a:ext uri="{FF2B5EF4-FFF2-40B4-BE49-F238E27FC236}">
                    <a16:creationId xmlns:a16="http://schemas.microsoft.com/office/drawing/2014/main" id="{655DC1C3-BF7A-48E1-6074-5F1699E23CFC}"/>
                  </a:ext>
                </a:extLst>
              </p:cNvPr>
              <p:cNvSpPr/>
              <p:nvPr/>
            </p:nvSpPr>
            <p:spPr>
              <a:xfrm rot="16385899">
                <a:off x="1612545" y="3914693"/>
                <a:ext cx="292525" cy="1098877"/>
              </a:xfrm>
              <a:prstGeom prst="flowChartOnlineStora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425C00C-B3F5-D9FE-5F4F-D401D6B418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3318" y="-224435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0E4BCC0-4799-975C-969E-50501A280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87816" y="31149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9F1123-5943-A7F8-9F17-EFED1D127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00978" y="203832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8BEE75-D7BB-A3F1-8F85-352AEB5F3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231540" y="397222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63BA891-AB9B-4919-CB9D-2D58A312B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88424" y="57627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34DF070-D4F5-09D3-F061-0B39CBB055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318986" y="68795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2E0DB23-CD9B-5F34-1887-3825D8075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3318" y="881077"/>
              <a:ext cx="1511337" cy="1008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3208B07A-B101-B6EA-A4DA-BD940A98E48A}"/>
                </a:ext>
              </a:extLst>
            </p:cNvPr>
            <p:cNvSpPr/>
            <p:nvPr/>
          </p:nvSpPr>
          <p:spPr>
            <a:xfrm rot="2399193">
              <a:off x="5061725" y="203832"/>
              <a:ext cx="914400" cy="91440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C207B9-D5FE-0B53-4259-3D4BE869CB2F}"/>
                </a:ext>
              </a:extLst>
            </p:cNvPr>
            <p:cNvSpPr/>
            <p:nvPr/>
          </p:nvSpPr>
          <p:spPr>
            <a:xfrm rot="2399193">
              <a:off x="4954491" y="22440"/>
              <a:ext cx="1371600" cy="137160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9C45C337-0D22-197D-4D55-5A6CEA4BCD47}"/>
                </a:ext>
              </a:extLst>
            </p:cNvPr>
            <p:cNvSpPr/>
            <p:nvPr/>
          </p:nvSpPr>
          <p:spPr>
            <a:xfrm rot="2399193">
              <a:off x="4936381" y="-220713"/>
              <a:ext cx="1828800" cy="182880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3BB9C98B-C164-DFE7-2DE1-27B9A0B67057}"/>
                </a:ext>
              </a:extLst>
            </p:cNvPr>
            <p:cNvSpPr/>
            <p:nvPr/>
          </p:nvSpPr>
          <p:spPr>
            <a:xfrm rot="2399193">
              <a:off x="4967583" y="-459256"/>
              <a:ext cx="2286000" cy="228600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C3FFE88-C9DA-7B2B-3CF3-CF18FCFBDBEC}"/>
                </a:ext>
              </a:extLst>
            </p:cNvPr>
            <p:cNvGrpSpPr/>
            <p:nvPr/>
          </p:nvGrpSpPr>
          <p:grpSpPr>
            <a:xfrm flipH="1">
              <a:off x="6747300" y="80850"/>
              <a:ext cx="2317202" cy="2286000"/>
              <a:chOff x="5975652" y="3961978"/>
              <a:chExt cx="2317202" cy="2286000"/>
            </a:xfrm>
          </p:grpSpPr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E3478C0B-1030-FFE5-F711-9F49BE79BDD0}"/>
                  </a:ext>
                </a:extLst>
              </p:cNvPr>
              <p:cNvSpPr/>
              <p:nvPr/>
            </p:nvSpPr>
            <p:spPr>
              <a:xfrm rot="2399193">
                <a:off x="6100996" y="4600570"/>
                <a:ext cx="914400" cy="914400"/>
              </a:xfrm>
              <a:prstGeom prst="arc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6B624A8B-0A11-2B35-40E7-4614FAAA3807}"/>
                  </a:ext>
                </a:extLst>
              </p:cNvPr>
              <p:cNvSpPr/>
              <p:nvPr/>
            </p:nvSpPr>
            <p:spPr>
              <a:xfrm rot="2399193">
                <a:off x="5993762" y="4419178"/>
                <a:ext cx="1371600" cy="1371600"/>
              </a:xfrm>
              <a:prstGeom prst="arc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F0344524-2710-F2EC-23C0-1D8EBF04CA1E}"/>
                  </a:ext>
                </a:extLst>
              </p:cNvPr>
              <p:cNvSpPr/>
              <p:nvPr/>
            </p:nvSpPr>
            <p:spPr>
              <a:xfrm rot="2399193">
                <a:off x="5975652" y="4176025"/>
                <a:ext cx="1828800" cy="1828800"/>
              </a:xfrm>
              <a:prstGeom prst="arc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DFEF0CC4-AF43-92EB-81F5-04A1F8B56D57}"/>
                  </a:ext>
                </a:extLst>
              </p:cNvPr>
              <p:cNvSpPr/>
              <p:nvPr/>
            </p:nvSpPr>
            <p:spPr>
              <a:xfrm rot="2399193">
                <a:off x="6006854" y="3961978"/>
                <a:ext cx="2286000" cy="2286000"/>
              </a:xfrm>
              <a:prstGeom prst="arc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</p:grpSp>
      </p:grpSp>
      <p:pic>
        <p:nvPicPr>
          <p:cNvPr id="39" name="Bruinvis_Woods Hole Oceanographic Institution">
            <a:hlinkClick r:id="" action="ppaction://media"/>
            <a:extLst>
              <a:ext uri="{FF2B5EF4-FFF2-40B4-BE49-F238E27FC236}">
                <a16:creationId xmlns:a16="http://schemas.microsoft.com/office/drawing/2014/main" id="{9082BCD2-B065-58FF-DEDD-CD84405BC3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7239" y="2973348"/>
            <a:ext cx="522463" cy="5224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05F4729-AE88-CDD3-1CF7-BF137F243A8A}"/>
              </a:ext>
            </a:extLst>
          </p:cNvPr>
          <p:cNvGrpSpPr/>
          <p:nvPr/>
        </p:nvGrpSpPr>
        <p:grpSpPr>
          <a:xfrm>
            <a:off x="691173" y="3374550"/>
            <a:ext cx="7810500" cy="3267075"/>
            <a:chOff x="2011136" y="3374550"/>
            <a:chExt cx="7810500" cy="3267075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25CCFEC-D81D-E404-F099-E6FF82328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1136" y="3374550"/>
              <a:ext cx="7810500" cy="3267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31396C4E-FF1B-7824-4A5B-2EF98047B652}"/>
                </a:ext>
              </a:extLst>
            </p:cNvPr>
            <p:cNvSpPr/>
            <p:nvPr/>
          </p:nvSpPr>
          <p:spPr>
            <a:xfrm rot="8455572" flipH="1">
              <a:off x="6821301" y="5485412"/>
              <a:ext cx="457200" cy="22956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4B26C58-15F7-E192-8B29-8550DE7C0240}"/>
                </a:ext>
              </a:extLst>
            </p:cNvPr>
            <p:cNvSpPr/>
            <p:nvPr/>
          </p:nvSpPr>
          <p:spPr>
            <a:xfrm rot="10800000" flipH="1">
              <a:off x="5638800" y="4838002"/>
              <a:ext cx="457200" cy="22956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34A98A16-FA14-3EC2-DD6B-15B87D1D7A48}"/>
                </a:ext>
              </a:extLst>
            </p:cNvPr>
            <p:cNvSpPr/>
            <p:nvPr/>
          </p:nvSpPr>
          <p:spPr>
            <a:xfrm rot="15371204" flipH="1">
              <a:off x="8017268" y="5356083"/>
              <a:ext cx="457200" cy="22956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7C92991D-7FBF-418C-A16A-55C42D2E17DF}"/>
                </a:ext>
              </a:extLst>
            </p:cNvPr>
            <p:cNvSpPr/>
            <p:nvPr/>
          </p:nvSpPr>
          <p:spPr>
            <a:xfrm rot="13389764" flipH="1">
              <a:off x="8994372" y="5629010"/>
              <a:ext cx="457200" cy="22956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592D88-7010-3443-240F-9BA499582D7A}"/>
              </a:ext>
            </a:extLst>
          </p:cNvPr>
          <p:cNvSpPr txBox="1"/>
          <p:nvPr/>
        </p:nvSpPr>
        <p:spPr>
          <a:xfrm>
            <a:off x="9843427" y="6492875"/>
            <a:ext cx="200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Wisniewska</a:t>
            </a:r>
            <a:r>
              <a:rPr lang="en-US" sz="1400" dirty="0"/>
              <a:t> et al. 2012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87DDC-18AC-80E2-EDD0-36FA0A87E4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77" y="3044809"/>
            <a:ext cx="2987046" cy="340462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4BE2B-732D-484A-3124-5813A5702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633" y="3044809"/>
            <a:ext cx="3221743" cy="3404623"/>
          </a:xfrm>
        </p:spPr>
      </p:pic>
      <p:pic>
        <p:nvPicPr>
          <p:cNvPr id="8" name="Picture 2" descr="Harbor Porpoise | NOAA Fisheries">
            <a:extLst>
              <a:ext uri="{FF2B5EF4-FFF2-40B4-BE49-F238E27FC236}">
                <a16:creationId xmlns:a16="http://schemas.microsoft.com/office/drawing/2014/main" id="{30772136-92DD-E58D-E434-E79FB9E07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31426"/>
          <a:stretch/>
        </p:blipFill>
        <p:spPr bwMode="auto">
          <a:xfrm rot="21325248" flipH="1">
            <a:off x="8942646" y="4503492"/>
            <a:ext cx="1290425" cy="35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D3310A-8353-C3B8-4076-85F0CF66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45458" y="2810132"/>
            <a:ext cx="1085515" cy="72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80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064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3FFFC-6479-2410-32EC-D7F6122D3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3622813E-8701-4CD6-45BB-8FF447330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7" t="9268" b="15019"/>
          <a:stretch/>
        </p:blipFill>
        <p:spPr>
          <a:xfrm>
            <a:off x="9686439" y="1009292"/>
            <a:ext cx="5093724" cy="7013934"/>
          </a:xfrm>
          <a:prstGeom prst="rect">
            <a:avLst/>
          </a:prstGeom>
          <a:gradFill>
            <a:gsLst>
              <a:gs pos="47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12F3D7-419C-7316-71FD-A960AF27C02A}"/>
              </a:ext>
            </a:extLst>
          </p:cNvPr>
          <p:cNvSpPr/>
          <p:nvPr/>
        </p:nvSpPr>
        <p:spPr>
          <a:xfrm>
            <a:off x="8178800" y="1009292"/>
            <a:ext cx="4013200" cy="5848708"/>
          </a:xfrm>
          <a:prstGeom prst="rect">
            <a:avLst/>
          </a:prstGeom>
          <a:gradFill>
            <a:gsLst>
              <a:gs pos="6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F252C-EE67-A02E-1388-2E204776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368A5-CBFB-4F84-5DEA-6B35A6C5E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CDEEB-BBA8-4BBD-A32F-6D07D7D0350D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A794A-CC7C-CD44-543E-F4F2EB58E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376" y="1945494"/>
            <a:ext cx="6127569" cy="4725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latin typeface="Impact" panose="020B0806030902050204" pitchFamily="34" charset="0"/>
              </a:rPr>
              <a:t>Generalized additive models (GAMs)</a:t>
            </a:r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5C84ADAA-91B3-C32C-A12F-0CF579E23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0" y="1611461"/>
            <a:ext cx="3843202" cy="40613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DF9FB-3C95-36F0-64DB-D4F43C259E23}"/>
              </a:ext>
            </a:extLst>
          </p:cNvPr>
          <p:cNvGrpSpPr/>
          <p:nvPr/>
        </p:nvGrpSpPr>
        <p:grpSpPr>
          <a:xfrm>
            <a:off x="2194834" y="-1633702"/>
            <a:ext cx="3031397" cy="1248884"/>
            <a:chOff x="2136982" y="3856126"/>
            <a:chExt cx="1661637" cy="6845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5076ED-1C76-1E0D-7780-5CFC937FF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6982" y="3856126"/>
              <a:ext cx="683417" cy="6834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CD14F7-6436-5E50-2062-8A15F3D94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4053" y="3856126"/>
              <a:ext cx="684566" cy="68456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EDC1B-1C35-8F4C-0403-7E00FC2B94D7}"/>
              </a:ext>
            </a:extLst>
          </p:cNvPr>
          <p:cNvGrpSpPr/>
          <p:nvPr/>
        </p:nvGrpSpPr>
        <p:grpSpPr>
          <a:xfrm>
            <a:off x="6311921" y="-1317820"/>
            <a:ext cx="4840734" cy="1301789"/>
            <a:chOff x="1758983" y="4680553"/>
            <a:chExt cx="2949035" cy="793066"/>
          </a:xfrm>
        </p:grpSpPr>
        <p:pic>
          <p:nvPicPr>
            <p:cNvPr id="9" name="Picture 2" descr="Harbor Porpoise | NOAA Fisheries">
              <a:extLst>
                <a:ext uri="{FF2B5EF4-FFF2-40B4-BE49-F238E27FC236}">
                  <a16:creationId xmlns:a16="http://schemas.microsoft.com/office/drawing/2014/main" id="{90E4A3DE-C0E7-B741-773E-53DC9799E5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28" b="31426"/>
            <a:stretch/>
          </p:blipFill>
          <p:spPr bwMode="auto">
            <a:xfrm rot="21325248">
              <a:off x="3095801" y="4733576"/>
              <a:ext cx="1612217" cy="44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E66033-0B02-65B5-6517-432FE3941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58983" y="4680553"/>
              <a:ext cx="956549" cy="638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9E8B5F-072A-6A8F-772C-9DD92F9D3B94}"/>
                </a:ext>
              </a:extLst>
            </p:cNvPr>
            <p:cNvSpPr txBox="1"/>
            <p:nvPr/>
          </p:nvSpPr>
          <p:spPr>
            <a:xfrm>
              <a:off x="2684292" y="4704178"/>
              <a:ext cx="4427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400" dirty="0"/>
                <a:t>*</a:t>
              </a:r>
              <a:endParaRPr lang="en-GB" sz="44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E7DC90-2E24-00A0-52EC-501D9DA74E99}"/>
              </a:ext>
            </a:extLst>
          </p:cNvPr>
          <p:cNvGrpSpPr/>
          <p:nvPr/>
        </p:nvGrpSpPr>
        <p:grpSpPr>
          <a:xfrm>
            <a:off x="5476934" y="2310010"/>
            <a:ext cx="4474250" cy="4254185"/>
            <a:chOff x="4807184" y="2357635"/>
            <a:chExt cx="4474250" cy="42541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A10CDD-599D-6695-6D80-2D534910B44B}"/>
                </a:ext>
              </a:extLst>
            </p:cNvPr>
            <p:cNvSpPr txBox="1"/>
            <p:nvPr/>
          </p:nvSpPr>
          <p:spPr>
            <a:xfrm>
              <a:off x="6170069" y="2456836"/>
              <a:ext cx="3111365" cy="4154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400" dirty="0">
                  <a:latin typeface="Impact" panose="020B0806030902050204" pitchFamily="34" charset="0"/>
                </a:rPr>
                <a:t>~ </a:t>
              </a:r>
              <a:r>
                <a:rPr lang="nl-NL" sz="3600" dirty="0" err="1">
                  <a:latin typeface="Impact" panose="020B0806030902050204" pitchFamily="34" charset="0"/>
                </a:rPr>
                <a:t>Location</a:t>
              </a:r>
              <a:r>
                <a:rPr lang="nl-NL" sz="3600" dirty="0">
                  <a:latin typeface="Impact" panose="020B0806030902050204" pitchFamily="34" charset="0"/>
                </a:rPr>
                <a:t> type</a:t>
              </a:r>
              <a:endParaRPr lang="nl-NL" sz="4400" dirty="0">
                <a:latin typeface="Impact" panose="020B0806030902050204" pitchFamily="34" charset="0"/>
              </a:endParaRPr>
            </a:p>
            <a:p>
              <a:r>
                <a:rPr lang="nl-NL" sz="4400" dirty="0">
                  <a:latin typeface="Impact" panose="020B0806030902050204" pitchFamily="34" charset="0"/>
                </a:rPr>
                <a:t>+ </a:t>
              </a:r>
            </a:p>
            <a:p>
              <a:r>
                <a:rPr lang="nl-NL" sz="4400" dirty="0">
                  <a:latin typeface="Impact" panose="020B0806030902050204" pitchFamily="34" charset="0"/>
                </a:rPr>
                <a:t>+ </a:t>
              </a:r>
            </a:p>
            <a:p>
              <a:r>
                <a:rPr lang="nl-NL" sz="4400" dirty="0">
                  <a:latin typeface="Impact" panose="020B0806030902050204" pitchFamily="34" charset="0"/>
                </a:rPr>
                <a:t>+</a:t>
              </a:r>
            </a:p>
            <a:p>
              <a:r>
                <a:rPr lang="nl-NL" sz="4400" dirty="0">
                  <a:latin typeface="Impact" panose="020B0806030902050204" pitchFamily="34" charset="0"/>
                </a:rPr>
                <a:t>+ </a:t>
              </a:r>
              <a:r>
                <a:rPr lang="nl-NL" sz="3600" dirty="0" err="1">
                  <a:latin typeface="Impact" panose="020B0806030902050204" pitchFamily="34" charset="0"/>
                </a:rPr>
                <a:t>Pairing</a:t>
              </a:r>
              <a:r>
                <a:rPr lang="nl-NL" sz="3600" dirty="0">
                  <a:latin typeface="Impact" panose="020B0806030902050204" pitchFamily="34" charset="0"/>
                </a:rPr>
                <a:t> Set</a:t>
              </a:r>
              <a:endParaRPr lang="nl-NL" sz="4400" dirty="0">
                <a:latin typeface="Impact" panose="020B0806030902050204" pitchFamily="34" charset="0"/>
              </a:endParaRPr>
            </a:p>
            <a:p>
              <a:endParaRPr lang="en-GB" sz="4400" dirty="0">
                <a:latin typeface="Impact" panose="020B080603090205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77919-0DEC-04AE-749C-15DDFCEE0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07184" y="2357635"/>
              <a:ext cx="1334782" cy="890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arbor Porpoise | NOAA Fisheries">
              <a:extLst>
                <a:ext uri="{FF2B5EF4-FFF2-40B4-BE49-F238E27FC236}">
                  <a16:creationId xmlns:a16="http://schemas.microsoft.com/office/drawing/2014/main" id="{3A21BF16-C7D3-E3F7-C95C-3D5FD6E28C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28" b="31426"/>
            <a:stretch/>
          </p:blipFill>
          <p:spPr bwMode="auto">
            <a:xfrm rot="21325248" flipH="1">
              <a:off x="6599737" y="3173217"/>
              <a:ext cx="1728083" cy="474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65655D-E436-9A57-7827-C702D5EFC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7198" y="4613047"/>
              <a:ext cx="540000" cy="54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C372A8D-EF30-575C-6FCE-2025A2117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7198" y="3921298"/>
              <a:ext cx="540000" cy="5400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FE6DF31-827E-7770-2A29-56F28E500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6071" y="1308408"/>
            <a:ext cx="1334782" cy="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rbor Porpoise | NOAA Fisheries">
            <a:extLst>
              <a:ext uri="{FF2B5EF4-FFF2-40B4-BE49-F238E27FC236}">
                <a16:creationId xmlns:a16="http://schemas.microsoft.com/office/drawing/2014/main" id="{D9179179-CBC1-3761-3990-FDAA01992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8" b="31426"/>
          <a:stretch/>
        </p:blipFill>
        <p:spPr bwMode="auto">
          <a:xfrm rot="21325248" flipH="1">
            <a:off x="450563" y="5592567"/>
            <a:ext cx="1728083" cy="47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92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7097</TotalTime>
  <Words>650</Words>
  <Application>Microsoft Office PowerPoint</Application>
  <PresentationFormat>Widescreen</PresentationFormat>
  <Paragraphs>172</Paragraphs>
  <Slides>16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Barlow</vt:lpstr>
      <vt:lpstr>Impact</vt:lpstr>
      <vt:lpstr>Times New Roman</vt:lpstr>
      <vt:lpstr>Office Theme</vt:lpstr>
      <vt:lpstr>Pelagic fishes and harbour porpoises  in operational offshore windfarms </vt:lpstr>
      <vt:lpstr>Rise of Offshore Wind Farms</vt:lpstr>
      <vt:lpstr>OWF impacts</vt:lpstr>
      <vt:lpstr>Objectives &amp; Research Questions</vt:lpstr>
      <vt:lpstr>Study site &amp; Deployments</vt:lpstr>
      <vt:lpstr>Study site &amp; Deployments</vt:lpstr>
      <vt:lpstr>Multi-sensor frames - Echosounder</vt:lpstr>
      <vt:lpstr>Multi-sensor frames – C-POD</vt:lpstr>
      <vt:lpstr>Data analysis</vt:lpstr>
      <vt:lpstr>Results – OWF effects</vt:lpstr>
      <vt:lpstr>Results – Diurnal effects</vt:lpstr>
      <vt:lpstr>Results – Seasonal effects</vt:lpstr>
      <vt:lpstr>Results – Interaction pelagic fish and porpoise</vt:lpstr>
      <vt:lpstr>Conclusions &amp; Discussion </vt:lpstr>
      <vt:lpstr>Conclusions &amp; Discussion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Engelsma, Sophie</dc:creator>
  <cp:lastModifiedBy>Bruijn, Joost de</cp:lastModifiedBy>
  <cp:revision>42</cp:revision>
  <dcterms:created xsi:type="dcterms:W3CDTF">2024-11-28T13:29:17Z</dcterms:created>
  <dcterms:modified xsi:type="dcterms:W3CDTF">2025-03-20T11:41:48Z</dcterms:modified>
</cp:coreProperties>
</file>